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259" r:id="rId3"/>
    <p:sldId id="257" r:id="rId4"/>
    <p:sldId id="261" r:id="rId5"/>
    <p:sldId id="260" r:id="rId6"/>
    <p:sldId id="258" r:id="rId7"/>
    <p:sldId id="262" r:id="rId8"/>
    <p:sldId id="263" r:id="rId9"/>
    <p:sldId id="264" r:id="rId10"/>
    <p:sldId id="265" r:id="rId11"/>
    <p:sldId id="266" r:id="rId12"/>
    <p:sldId id="268" r:id="rId13"/>
    <p:sldId id="281" r:id="rId14"/>
    <p:sldId id="270" r:id="rId15"/>
    <p:sldId id="271" r:id="rId16"/>
    <p:sldId id="272" r:id="rId17"/>
    <p:sldId id="277" r:id="rId18"/>
    <p:sldId id="273" r:id="rId19"/>
    <p:sldId id="274" r:id="rId20"/>
    <p:sldId id="275" r:id="rId21"/>
    <p:sldId id="267" r:id="rId22"/>
    <p:sldId id="276" r:id="rId23"/>
    <p:sldId id="269" r:id="rId24"/>
    <p:sldId id="278"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6" autoAdjust="0"/>
    <p:restoredTop sz="79661" autoAdjust="0"/>
  </p:normalViewPr>
  <p:slideViewPr>
    <p:cSldViewPr snapToGrid="0" snapToObjects="1" showGuides="1">
      <p:cViewPr varScale="1">
        <p:scale>
          <a:sx n="90" d="100"/>
          <a:sy n="90" d="100"/>
        </p:scale>
        <p:origin x="-21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13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B1316-8846-4449-B9F9-DB23C9833222}" type="datetimeFigureOut">
              <a:rPr lang="en-US" smtClean="0"/>
              <a:t>4/10/2013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2F246-07FC-452B-8B74-BCAB4DE4C42F}" type="slidenum">
              <a:rPr lang="en-US" smtClean="0"/>
              <a:t>‹#›</a:t>
            </a:fld>
            <a:endParaRPr lang="en-US" dirty="0"/>
          </a:p>
        </p:txBody>
      </p:sp>
    </p:spTree>
    <p:extLst>
      <p:ext uri="{BB962C8B-B14F-4D97-AF65-F5344CB8AC3E}">
        <p14:creationId xmlns:p14="http://schemas.microsoft.com/office/powerpoint/2010/main" val="236937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youtube.com/watch?v=15SCD-yH3Yo&amp;list=UUZw3DRL7ZkhetIIvA4BStAg&amp;index=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dear colleagues. Before I launch into my presentation, I’d first like to give a round of congratulations to the Division for receiving the “Unit Ingenuity &amp; Innovation Award.” The award was presented at the Leadership Summit in Dallas in recognition of the PHT Division’s 2012 contributions to SLA in strategic and innovative programming and member engagement, as exemplified by the Winter Virtual Conference. The PHT Division also received recognition during the Unit Success Stories Mutual Support/Multi-unit Collaborations Section for its BIO/PHT spring meeting collaboration.</a:t>
            </a:r>
          </a:p>
          <a:p>
            <a:endParaRPr lang="en-US" dirty="0" smtClean="0"/>
          </a:p>
          <a:p>
            <a:r>
              <a:rPr lang="en-US" dirty="0" smtClean="0"/>
              <a:t>Alex Feng, 2012 Divison Chair, was not there to receive it, but I’d like to recognize him and those who worked on both of these initiatives.</a:t>
            </a:r>
          </a:p>
        </p:txBody>
      </p:sp>
      <p:sp>
        <p:nvSpPr>
          <p:cNvPr id="4" name="Slide Number Placeholder 3"/>
          <p:cNvSpPr>
            <a:spLocks noGrp="1"/>
          </p:cNvSpPr>
          <p:nvPr>
            <p:ph type="sldNum" sz="quarter" idx="10"/>
          </p:nvPr>
        </p:nvSpPr>
        <p:spPr/>
        <p:txBody>
          <a:bodyPr/>
          <a:lstStyle/>
          <a:p>
            <a:fld id="{C452F246-07FC-452B-8B74-BCAB4DE4C42F}" type="slidenum">
              <a:rPr lang="en-US" smtClean="0"/>
              <a:t>1</a:t>
            </a:fld>
            <a:endParaRPr lang="en-US" dirty="0"/>
          </a:p>
        </p:txBody>
      </p:sp>
    </p:spTree>
    <p:extLst>
      <p:ext uri="{BB962C8B-B14F-4D97-AF65-F5344CB8AC3E}">
        <p14:creationId xmlns:p14="http://schemas.microsoft.com/office/powerpoint/2010/main" val="32480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do needs to positively contribute to the bottom line of our organization or that of our clients. It does not matter what library or organizational type we are in,</a:t>
            </a:r>
            <a:r>
              <a:rPr lang="en-US" baseline="0" dirty="0" smtClean="0"/>
              <a:t> whether it is for profit or not-for-profit, we still need to demonstrate how we contribute to its health and well-being.</a:t>
            </a:r>
          </a:p>
          <a:p>
            <a:endParaRPr lang="en-US" baseline="0" dirty="0" smtClean="0"/>
          </a:p>
          <a:p>
            <a:r>
              <a:rPr lang="en-US" baseline="0" dirty="0" smtClean="0"/>
              <a:t>I have a colleague who has worked as a part-time librarian for several years in a busy library.  Recently, the library hired a full-time librarian and this colleague applied and went through the interview process. She was not hired. Why not? Was it because she didn’t take on projects beyond her regular job duties? Was she irresponsible on the job? Was she a poor reference librarian?</a:t>
            </a:r>
          </a:p>
          <a:p>
            <a:endParaRPr lang="en-US" baseline="0" dirty="0" smtClean="0"/>
          </a:p>
          <a:p>
            <a:r>
              <a:rPr lang="en-US" baseline="0" dirty="0" smtClean="0"/>
              <a:t>NO!!! It’s because she did not shout from the rooftops the value she brings to the library and it patrons. We may think that others know how good the work is we do, but often those in positions of power to hire and fire, do not know the value we bring to our organization. We must tell them, verbally and in writing and we must tell them continually and then we must show them. We must never assume they know.</a:t>
            </a:r>
          </a:p>
          <a:p>
            <a:endParaRPr lang="en-US" sz="1200" dirty="0" smtClean="0"/>
          </a:p>
          <a:p>
            <a:r>
              <a:rPr lang="en-US" dirty="0" smtClean="0"/>
              <a:t>As we</a:t>
            </a:r>
            <a:r>
              <a:rPr lang="en-US" baseline="0" dirty="0" smtClean="0"/>
              <a:t> expand our skillset and move into expanded areas of information and knowledge management we are transformed and become invaluable to our organizations and clients and contribute positively to the bottom 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10</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 we lead rather than just manage?</a:t>
            </a:r>
          </a:p>
          <a:p>
            <a:r>
              <a:rPr lang="en-US" sz="1200" kern="1200" dirty="0" smtClean="0">
                <a:solidFill>
                  <a:schemeClr val="tx1"/>
                </a:solidFill>
                <a:effectLst/>
                <a:latin typeface="+mn-lt"/>
                <a:ea typeface="+mn-ea"/>
                <a:cs typeface="+mn-cs"/>
              </a:rPr>
              <a:t>management v. leadership:</a:t>
            </a:r>
          </a:p>
          <a:p>
            <a:r>
              <a:rPr lang="en-US" sz="1200" kern="1200" dirty="0" smtClean="0">
                <a:solidFill>
                  <a:schemeClr val="tx1"/>
                </a:solidFill>
                <a:effectLst/>
                <a:latin typeface="+mn-lt"/>
                <a:ea typeface="+mn-ea"/>
                <a:cs typeface="+mn-cs"/>
              </a:rPr>
              <a:t>inspiring others to engage and to work is leadership.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 we get others to follow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 job description for a  Associate Manager, Research e-Content, Nov. 2012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Essential Leadership Behaviors:</a:t>
            </a:r>
          </a:p>
          <a:p>
            <a:r>
              <a:rPr lang="en-US" sz="1200" kern="1200" dirty="0" smtClean="0">
                <a:solidFill>
                  <a:schemeClr val="tx1"/>
                </a:solidFill>
                <a:effectLst/>
                <a:latin typeface="+mn-lt"/>
                <a:ea typeface="+mn-ea"/>
                <a:cs typeface="+mn-cs"/>
              </a:rPr>
              <a:t>-Anticipates needs and problems while creating solutions</a:t>
            </a:r>
          </a:p>
          <a:p>
            <a:r>
              <a:rPr lang="en-US" sz="1200" kern="1200" dirty="0" smtClean="0">
                <a:solidFill>
                  <a:schemeClr val="tx1"/>
                </a:solidFill>
                <a:effectLst/>
                <a:latin typeface="+mn-lt"/>
                <a:ea typeface="+mn-ea"/>
                <a:cs typeface="+mn-cs"/>
              </a:rPr>
              <a:t>-Demonstrates a sense of urgency, contagious optimism and a “can do” attitude</a:t>
            </a:r>
          </a:p>
          <a:p>
            <a:r>
              <a:rPr lang="en-US" sz="1200" kern="1200" dirty="0" smtClean="0">
                <a:solidFill>
                  <a:schemeClr val="tx1"/>
                </a:solidFill>
                <a:effectLst/>
                <a:latin typeface="+mn-lt"/>
                <a:ea typeface="+mn-ea"/>
                <a:cs typeface="+mn-cs"/>
              </a:rPr>
              <a:t>-Is curious, inquisitive, innovative, never satisfied with the status quo</a:t>
            </a:r>
          </a:p>
          <a:p>
            <a:r>
              <a:rPr lang="en-US" sz="1200" kern="1200" dirty="0" smtClean="0">
                <a:solidFill>
                  <a:schemeClr val="tx1"/>
                </a:solidFill>
                <a:effectLst/>
                <a:latin typeface="+mn-lt"/>
                <a:ea typeface="+mn-ea"/>
                <a:cs typeface="+mn-cs"/>
              </a:rPr>
              <a:t>-Greets challenge and change as opportunity</a:t>
            </a:r>
          </a:p>
          <a:p>
            <a:r>
              <a:rPr lang="en-US" sz="1200" kern="1200" dirty="0" smtClean="0">
                <a:solidFill>
                  <a:schemeClr val="tx1"/>
                </a:solidFill>
                <a:effectLst/>
                <a:latin typeface="+mn-lt"/>
                <a:ea typeface="+mn-ea"/>
                <a:cs typeface="+mn-cs"/>
              </a:rPr>
              <a:t>-Stretches across borders, breaks silos and builds effective partnerships with colleagues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11</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 results</a:t>
            </a:r>
            <a:r>
              <a:rPr lang="en-US" baseline="0" dirty="0" smtClean="0"/>
              <a:t> and </a:t>
            </a:r>
            <a:r>
              <a:rPr lang="en-US" dirty="0" smtClean="0"/>
              <a:t>envision ourselves as a key member of the leadership team in our organization. When the C suite goes to meetings, do they go to Days Inn and share a room?  No, they go to a resort, plan in a half day of golf, have their own rooms, wine and dine. </a:t>
            </a:r>
          </a:p>
          <a:p>
            <a:endParaRPr lang="en-US" dirty="0" smtClean="0"/>
          </a:p>
          <a:p>
            <a:r>
              <a:rPr lang="en-US" dirty="0" smtClean="0"/>
              <a:t>How do we act the part? Dress for success. Act like we are an important part of the strategic team of the company and put our head and actions there. If we act like we are intruding when we speak to the CEO, we will treated as an interruption. We</a:t>
            </a:r>
            <a:r>
              <a:rPr lang="en-US" baseline="0" dirty="0" smtClean="0"/>
              <a:t> h</a:t>
            </a:r>
            <a:r>
              <a:rPr lang="en-US" dirty="0" smtClean="0"/>
              <a:t>ave to act like we belong in her office. </a:t>
            </a:r>
          </a:p>
          <a:p>
            <a:endParaRPr lang="en-US" dirty="0" smtClean="0"/>
          </a:p>
          <a:p>
            <a:r>
              <a:rPr lang="en-US" dirty="0" smtClean="0"/>
              <a:t>Become a front runner. Nordstrom v. Wal-Mart mentality.</a:t>
            </a:r>
          </a:p>
          <a:p>
            <a:r>
              <a:rPr lang="en-US" dirty="0" smtClean="0"/>
              <a:t>Be the professional we</a:t>
            </a:r>
            <a:r>
              <a:rPr lang="en-US" baseline="0" dirty="0" smtClean="0"/>
              <a:t> </a:t>
            </a:r>
            <a:r>
              <a:rPr lang="en-US" dirty="0" smtClean="0"/>
              <a:t>want to be. How do we leverage this?</a:t>
            </a:r>
          </a:p>
          <a:p>
            <a:r>
              <a:rPr lang="en-US" dirty="0" smtClean="0"/>
              <a:t>Use the language of the C suite. Walk the walk</a:t>
            </a:r>
            <a:r>
              <a:rPr lang="en-US" baseline="0" dirty="0" smtClean="0"/>
              <a:t> and talk the talk.</a:t>
            </a:r>
            <a:endParaRPr lang="en-US" dirty="0" smtClean="0"/>
          </a:p>
          <a:p>
            <a:endParaRPr lang="en-US" dirty="0" smtClean="0"/>
          </a:p>
          <a:p>
            <a:r>
              <a:rPr lang="en-US" dirty="0" smtClean="0"/>
              <a:t>How are we aligned with our organization’s strategic mission and goals?</a:t>
            </a:r>
          </a:p>
          <a:p>
            <a:r>
              <a:rPr lang="en-US" dirty="0" smtClean="0"/>
              <a:t>We can change our role perception,</a:t>
            </a:r>
            <a:r>
              <a:rPr lang="en-US" baseline="0" dirty="0" smtClean="0"/>
              <a:t> i</a:t>
            </a:r>
            <a:r>
              <a:rPr lang="en-US" dirty="0" smtClean="0"/>
              <a:t>f we are delivering results that make others</a:t>
            </a:r>
            <a:r>
              <a:rPr lang="en-US" baseline="0" dirty="0" smtClean="0"/>
              <a:t> look good</a:t>
            </a:r>
            <a:r>
              <a:rPr lang="en-US" dirty="0" smtClean="0"/>
              <a:t>. </a:t>
            </a:r>
          </a:p>
          <a:p>
            <a:endParaRPr lang="en-US" dirty="0" smtClean="0"/>
          </a:p>
          <a:p>
            <a:r>
              <a:rPr lang="en-US" dirty="0" smtClean="0"/>
              <a:t>The bottom line: be relevant, top of mind and have maximum impact.</a:t>
            </a:r>
          </a:p>
          <a:p>
            <a:r>
              <a:rPr lang="en-US" dirty="0" smtClean="0"/>
              <a:t>Commit to change and you will thrive.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do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12</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a:t>
            </a:r>
            <a:r>
              <a:rPr lang="en-US" dirty="0" err="1" smtClean="0"/>
              <a:t>wordle</a:t>
            </a:r>
            <a:r>
              <a:rPr lang="en-US" dirty="0" smtClean="0"/>
              <a:t> to sum up some of creating strategic value.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13</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14</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During 2011, the SLA Board of Directors evaluated SLA’s long-term goals and objectives and at the end of the year adopted a three-year Strategic Agenda to guide its decision making for 2012-2014.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To supplement the direction of the strategic Agenda, priorities have been identified to guide the association’s leaders, volunteers, and staff toward fulfillment. Each and every SLA member has an integral role to play in order for our Agenda to become reality—a role that is professionally beneficial and that opens up new opportunities each step of the way.</a:t>
            </a:r>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15</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The key areas of focus that form the SLA Strategic Agenda are: </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-Annual Conference</a:t>
            </a:r>
            <a:r>
              <a:rPr lang="en-US" sz="1200" kern="1200" dirty="0" smtClean="0">
                <a:solidFill>
                  <a:schemeClr val="tx1"/>
                </a:solidFill>
                <a:effectLst/>
                <a:latin typeface="Arial" charset="0"/>
                <a:ea typeface="+mn-ea"/>
                <a:cs typeface="+mn-cs"/>
              </a:rPr>
              <a:t>: SLA’s chief member-benefit is its highest priority. We are increasing collaboration across SLA’s divisions to provide more focused, refined content. This collaboration leverages our professional experience and institutional knowledge to ensure increased relevance of programming for SLA’s conference attendees. While increasing specificity of topics is key, the focus is on broadening opportunities for learning. SLA Past President</a:t>
            </a:r>
            <a:r>
              <a:rPr lang="en-US" sz="1200" kern="1200" baseline="0" dirty="0" smtClean="0">
                <a:solidFill>
                  <a:schemeClr val="tx1"/>
                </a:solidFill>
                <a:effectLst/>
                <a:latin typeface="Arial" charset="0"/>
                <a:ea typeface="+mn-ea"/>
                <a:cs typeface="+mn-cs"/>
              </a:rPr>
              <a:t> Brent Mai established the Conferencing Task Force to look at short-term and long-term year trends in conferencing – not just library conferencing, but conferencing trends in general for today’s market. SLA’s Virtual Worlds Advisory Council is looking at opportunities for future virtual conferences.</a:t>
            </a:r>
            <a:endParaRPr lang="en-US" sz="1200" kern="1200" dirty="0" smtClean="0">
              <a:solidFill>
                <a:schemeClr val="tx1"/>
              </a:solidFill>
              <a:effectLst/>
              <a:latin typeface="Arial" charset="0"/>
              <a:ea typeface="+mn-ea"/>
              <a:cs typeface="+mn-cs"/>
            </a:endParaRPr>
          </a:p>
          <a:p>
            <a:pPr eaLnBrk="1" hangingPunct="1"/>
            <a:endParaRPr lang="en-US" dirty="0" smtClean="0"/>
          </a:p>
          <a:p>
            <a:r>
              <a:rPr lang="en-US" sz="1200" b="1" kern="1200" dirty="0" smtClean="0">
                <a:solidFill>
                  <a:schemeClr val="tx1"/>
                </a:solidFill>
                <a:effectLst/>
                <a:latin typeface="Arial" charset="0"/>
                <a:ea typeface="+mn-ea"/>
                <a:cs typeface="+mn-cs"/>
              </a:rPr>
              <a:t>-Professional Development</a:t>
            </a:r>
            <a:r>
              <a:rPr lang="en-US" sz="1200" kern="1200" dirty="0" smtClean="0">
                <a:solidFill>
                  <a:schemeClr val="tx1"/>
                </a:solidFill>
                <a:effectLst/>
                <a:latin typeface="Arial" charset="0"/>
                <a:ea typeface="+mn-ea"/>
                <a:cs typeface="+mn-cs"/>
              </a:rPr>
              <a:t>: SLA’s value to its membership is enhanced not only through improved in-person development offerings, but in combination with a year-round, virtual education program. SLA and its units are providing reliable and useful professional development programming, comprising virtual opportunities throughout the year, and partnerships with schools of library and information science to co-develop content, communications, and delivery of educational programs.</a:t>
            </a:r>
          </a:p>
          <a:p>
            <a:r>
              <a:rPr lang="en-US" sz="1200" kern="1200" dirty="0" smtClean="0">
                <a:solidFill>
                  <a:schemeClr val="tx1"/>
                </a:solidFill>
                <a:effectLst/>
                <a:latin typeface="Arial" charset="0"/>
                <a:ea typeface="+mn-ea"/>
                <a:cs typeface="+mn-cs"/>
              </a:rPr>
              <a:t> </a:t>
            </a:r>
          </a:p>
          <a:p>
            <a:pPr marL="171450" indent="-171450">
              <a:buFontTx/>
              <a:buChar char="-"/>
            </a:pPr>
            <a:r>
              <a:rPr lang="en-US" sz="1200" b="1" kern="1200" dirty="0" smtClean="0">
                <a:solidFill>
                  <a:schemeClr val="tx1"/>
                </a:solidFill>
                <a:effectLst/>
                <a:latin typeface="Arial" charset="0"/>
                <a:ea typeface="+mn-ea"/>
                <a:cs typeface="+mn-cs"/>
              </a:rPr>
              <a:t>Creating Richer Volunteer Experiences to Develop In-Demand Skills</a:t>
            </a:r>
            <a:r>
              <a:rPr lang="en-US" sz="1200" kern="1200" dirty="0" smtClean="0">
                <a:solidFill>
                  <a:schemeClr val="tx1"/>
                </a:solidFill>
                <a:effectLst/>
                <a:latin typeface="Arial" charset="0"/>
                <a:ea typeface="+mn-ea"/>
                <a:cs typeface="+mn-cs"/>
              </a:rPr>
              <a:t>: A fulfilled association</a:t>
            </a:r>
            <a:r>
              <a:rPr lang="en-US" sz="1200" kern="1200" baseline="0" dirty="0" smtClean="0">
                <a:solidFill>
                  <a:schemeClr val="tx1"/>
                </a:solidFill>
                <a:effectLst/>
                <a:latin typeface="Arial" charset="0"/>
                <a:ea typeface="+mn-ea"/>
                <a:cs typeface="+mn-cs"/>
              </a:rPr>
              <a:t> strategic </a:t>
            </a:r>
            <a:r>
              <a:rPr lang="en-US" sz="1200" kern="1200" dirty="0" smtClean="0">
                <a:solidFill>
                  <a:schemeClr val="tx1"/>
                </a:solidFill>
                <a:effectLst/>
                <a:latin typeface="Arial" charset="0"/>
                <a:ea typeface="+mn-ea"/>
                <a:cs typeface="+mn-cs"/>
              </a:rPr>
              <a:t>Agenda depends heavily upon SLA’s volunteer-force—the network that gives the association its strength and relevance. What better incentive to become active in the association than the fact that it will benefit your career now and down the road? New skills picked up as volunteers in our chapters and divisions may just be the stepping stones to a promotion or recognition at work, to a new job or even a new career. </a:t>
            </a:r>
          </a:p>
          <a:p>
            <a:pPr marL="0" indent="0">
              <a:buFontTx/>
              <a:buNone/>
            </a:pPr>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-Opening New Markets Through Collaboration</a:t>
            </a:r>
            <a:r>
              <a:rPr lang="en-US" sz="1200" kern="1200" dirty="0" smtClean="0">
                <a:solidFill>
                  <a:schemeClr val="tx1"/>
                </a:solidFill>
                <a:effectLst/>
                <a:latin typeface="Arial" charset="0"/>
                <a:ea typeface="+mn-ea"/>
                <a:cs typeface="+mn-cs"/>
              </a:rPr>
              <a:t>: A bright future for SLA depends on collaboration with key partners within the information industry. We are striving toward an increase in opportunities available to SLA’s membership through affiliation with schools of library and information science and the vendors who provide products and services that empower SLA members.</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-Growth Through Diversity:</a:t>
            </a:r>
            <a:r>
              <a:rPr lang="en-US" sz="1200" kern="1200" dirty="0" smtClean="0">
                <a:solidFill>
                  <a:schemeClr val="tx1"/>
                </a:solidFill>
                <a:effectLst/>
                <a:latin typeface="Arial" charset="0"/>
                <a:ea typeface="+mn-ea"/>
                <a:cs typeface="+mn-cs"/>
              </a:rPr>
              <a:t>  The information profession is evolving faster than ever, thanks to the rapid rate of technological change and innovation. In this evolution lies opportunity to grow SLA’s offerings to new and nontraditional sectors of the information profession, and to enhance SLA as a professional home for these groups—e.g. competitive intelligence specialists, digital asset managers, etc.</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a:t>
            </a:r>
            <a:r>
              <a:rPr lang="en-US" sz="1200" kern="1200" baseline="0" dirty="0" smtClean="0">
                <a:solidFill>
                  <a:schemeClr val="tx1"/>
                </a:solidFill>
                <a:effectLst/>
                <a:latin typeface="Arial" charset="0"/>
                <a:ea typeface="+mn-ea"/>
                <a:cs typeface="+mn-cs"/>
              </a:rPr>
              <a:t> have a new Membership Committee that is working with SLA staff and the SLA Board of Directors to grow SLA through recruiting a more diverse membership, in terms of career type and geographic location. Membership Committee members are available to help each unit’s membership chair, so please utilize them to help your unit recruit and retain members. </a:t>
            </a:r>
            <a:endParaRPr lang="en-US" sz="1200" kern="1200" dirty="0" smtClean="0">
              <a:solidFill>
                <a:schemeClr val="tx1"/>
              </a:solidFill>
              <a:effectLst/>
              <a:latin typeface="Arial" charset="0"/>
              <a:ea typeface="+mn-ea"/>
              <a:cs typeface="+mn-cs"/>
            </a:endParaRPr>
          </a:p>
          <a:p>
            <a:pPr eaLnBrk="1" hangingPunct="1"/>
            <a:endParaRPr lang="en-US" dirty="0" smtClean="0"/>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16</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323385" y="4343399"/>
            <a:ext cx="6289288" cy="4588727"/>
          </a:xfrm>
          <a:noFill/>
        </p:spPr>
        <p:txBody>
          <a:bodyPr/>
          <a:lstStyle/>
          <a:p>
            <a:r>
              <a:rPr lang="en-US" sz="1200" kern="1200" dirty="0" smtClean="0">
                <a:solidFill>
                  <a:schemeClr val="tx1"/>
                </a:solidFill>
                <a:effectLst/>
                <a:latin typeface="Arial" charset="0"/>
                <a:ea typeface="+mn-ea"/>
                <a:cs typeface="+mn-cs"/>
              </a:rPr>
              <a:t>In line with the Strategic Agenda, SLA member benefits and opportunities are many, and </a:t>
            </a:r>
            <a:r>
              <a:rPr lang="en-US" sz="1200" b="1" kern="1200" dirty="0" smtClean="0">
                <a:solidFill>
                  <a:schemeClr val="tx1"/>
                </a:solidFill>
                <a:effectLst/>
                <a:latin typeface="Arial" charset="0"/>
                <a:ea typeface="+mn-ea"/>
                <a:cs typeface="+mn-cs"/>
              </a:rPr>
              <a:t>include</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-The</a:t>
            </a:r>
            <a:r>
              <a:rPr lang="en-US" sz="1200" kern="1200" baseline="0" dirty="0" smtClean="0">
                <a:solidFill>
                  <a:schemeClr val="tx1"/>
                </a:solidFill>
                <a:effectLst/>
                <a:latin typeface="Arial" charset="0"/>
                <a:ea typeface="+mn-ea"/>
                <a:cs typeface="+mn-cs"/>
              </a:rPr>
              <a:t> n</a:t>
            </a:r>
            <a:r>
              <a:rPr lang="en-US" sz="1200" kern="1200" dirty="0" smtClean="0">
                <a:solidFill>
                  <a:schemeClr val="tx1"/>
                </a:solidFill>
                <a:effectLst/>
                <a:latin typeface="Arial" charset="0"/>
                <a:ea typeface="+mn-ea"/>
                <a:cs typeface="+mn-cs"/>
              </a:rPr>
              <a:t>ew website which is a resource for us both as info pros and SLA leaders. I</a:t>
            </a:r>
            <a:r>
              <a:rPr lang="en-US" sz="1200" kern="1200" baseline="0" dirty="0" smtClean="0">
                <a:solidFill>
                  <a:schemeClr val="tx1"/>
                </a:solidFill>
                <a:effectLst/>
                <a:latin typeface="Arial" charset="0"/>
                <a:ea typeface="+mn-ea"/>
                <a:cs typeface="+mn-cs"/>
              </a:rPr>
              <a:t> hope you have taken a look.</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-Conference: We are transforming the annual</a:t>
            </a:r>
            <a:r>
              <a:rPr lang="en-US" sz="1200" kern="1200" baseline="0" dirty="0" smtClean="0">
                <a:solidFill>
                  <a:schemeClr val="tx1"/>
                </a:solidFill>
                <a:effectLst/>
                <a:latin typeface="Arial" charset="0"/>
                <a:ea typeface="+mn-ea"/>
                <a:cs typeface="+mn-cs"/>
              </a:rPr>
              <a:t> conference</a:t>
            </a:r>
            <a:r>
              <a:rPr lang="en-US" sz="1200" kern="1200" dirty="0" smtClean="0">
                <a:solidFill>
                  <a:schemeClr val="tx1"/>
                </a:solidFill>
                <a:effectLst/>
                <a:latin typeface="Arial" charset="0"/>
                <a:ea typeface="+mn-ea"/>
                <a:cs typeface="+mn-cs"/>
              </a:rPr>
              <a:t> from a learning and networking event—which is valuable in its own right—to a springboard for professional enrichment. The Professional</a:t>
            </a:r>
            <a:r>
              <a:rPr lang="en-US" sz="1200" kern="1200" baseline="0" dirty="0" smtClean="0">
                <a:solidFill>
                  <a:schemeClr val="tx1"/>
                </a:solidFill>
                <a:effectLst/>
                <a:latin typeface="Arial" charset="0"/>
                <a:ea typeface="+mn-ea"/>
                <a:cs typeface="+mn-cs"/>
              </a:rPr>
              <a:t> Development Advisory </a:t>
            </a:r>
            <a:r>
              <a:rPr lang="en-US" sz="1200" kern="1200" dirty="0" smtClean="0">
                <a:solidFill>
                  <a:schemeClr val="tx1"/>
                </a:solidFill>
                <a:effectLst/>
                <a:latin typeface="Arial" charset="0"/>
                <a:ea typeface="+mn-ea"/>
                <a:cs typeface="+mn-cs"/>
              </a:rPr>
              <a:t>Council and staff reviewed proposals and selected 10 CEs for the 2013 conference that would appeal to a broad audience and offer highly-relevant, practical content. In addition, CEs were vetted against regular conference sessions to minimize content overlap.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-Volunteering in a global association: We can volunteer at the unit or association level</a:t>
            </a:r>
            <a:r>
              <a:rPr lang="en-US" sz="1200" kern="1200" baseline="0" dirty="0" smtClean="0">
                <a:solidFill>
                  <a:schemeClr val="tx1"/>
                </a:solidFill>
                <a:effectLst/>
                <a:latin typeface="Arial" charset="0"/>
                <a:ea typeface="+mn-ea"/>
                <a:cs typeface="+mn-cs"/>
              </a:rPr>
              <a:t> which adds to our skillset and employability. Want to expand your social media skills through real time/real life experience? Volunteer for the Online Content Advisory Council or other committees and advisory councils. There are many to choose from.  SLA offers many resources and webinars to unit leaders to empower them to do their work. These resources are in the Get Involved section on the SLA website.</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-Career Center: if you are looking to</a:t>
            </a:r>
            <a:r>
              <a:rPr lang="en-US" sz="1200" kern="1200" baseline="0" dirty="0" smtClean="0">
                <a:solidFill>
                  <a:schemeClr val="tx1"/>
                </a:solidFill>
                <a:effectLst/>
                <a:latin typeface="Arial" charset="0"/>
                <a:ea typeface="+mn-ea"/>
                <a:cs typeface="+mn-cs"/>
              </a:rPr>
              <a:t> change jobs or need a  job, be sure to upload your resume here and get alerts for jobs that are posted there. If you are looking for employees, to post your jobs here to alert fellow SLA members to job openings.</a:t>
            </a:r>
            <a:endParaRPr lang="en-US" sz="1200" kern="1200" dirty="0" smtClean="0">
              <a:solidFill>
                <a:schemeClr val="tx1"/>
              </a:solidFill>
              <a:effectLst/>
              <a:latin typeface="Arial" charset="0"/>
              <a:ea typeface="+mn-ea"/>
              <a:cs typeface="+mn-cs"/>
            </a:endParaRPr>
          </a:p>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17</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a:latin typeface="Arial" charset="0"/>
              </a:rPr>
              <a:t>By adopting the Strategic Agenda, SLA leaders acknowledge that they are prepared and resolved to make decisions, overcome challenges, and plan forward – for the benefit of </a:t>
            </a:r>
            <a:r>
              <a:rPr lang="en-US" dirty="0" smtClean="0">
                <a:latin typeface="Arial" charset="0"/>
              </a:rPr>
              <a:t>SLA </a:t>
            </a:r>
            <a:r>
              <a:rPr lang="en-US" dirty="0">
                <a:latin typeface="Arial" charset="0"/>
              </a:rPr>
              <a:t>members.</a:t>
            </a:r>
          </a:p>
          <a:p>
            <a:r>
              <a:rPr lang="en-US" dirty="0">
                <a:latin typeface="Arial" charset="0"/>
              </a:rPr>
              <a:t> </a:t>
            </a:r>
          </a:p>
          <a:p>
            <a:r>
              <a:rPr lang="en-US" dirty="0">
                <a:latin typeface="Arial" charset="0"/>
              </a:rPr>
              <a:t>The Board’s adherence to this Strategic Agenda in 2012 brought about proactive and creative changes to the SLA’s Annual Conference in Chicago, and insightful, market-driven plans for succeeding annual conferences.  It expanded SLA’s face-to-face and web-based continuing education offerings. As noted earlier, the new SLA website </a:t>
            </a:r>
            <a:r>
              <a:rPr lang="en-US" dirty="0" smtClean="0">
                <a:latin typeface="Arial" charset="0"/>
              </a:rPr>
              <a:t>is live </a:t>
            </a:r>
            <a:r>
              <a:rPr lang="en-US" dirty="0">
                <a:latin typeface="Arial" charset="0"/>
              </a:rPr>
              <a:t>and </a:t>
            </a:r>
            <a:r>
              <a:rPr lang="en-US" dirty="0" smtClean="0">
                <a:latin typeface="Arial" charset="0"/>
              </a:rPr>
              <a:t>the </a:t>
            </a:r>
            <a:r>
              <a:rPr lang="en-US" dirty="0">
                <a:latin typeface="Arial" charset="0"/>
              </a:rPr>
              <a:t>association-wide </a:t>
            </a:r>
            <a:r>
              <a:rPr lang="en-US" dirty="0" smtClean="0">
                <a:latin typeface="Arial" charset="0"/>
              </a:rPr>
              <a:t>calendar</a:t>
            </a:r>
            <a:r>
              <a:rPr lang="en-US" baseline="0" dirty="0" smtClean="0">
                <a:latin typeface="Arial" charset="0"/>
              </a:rPr>
              <a:t> shows just how much is going on for us as members. </a:t>
            </a:r>
            <a:r>
              <a:rPr lang="en-US" dirty="0">
                <a:latin typeface="Arial" charset="0"/>
              </a:rPr>
              <a:t> </a:t>
            </a:r>
            <a:endParaRPr lang="en-US" dirty="0" smtClean="0">
              <a:latin typeface="Arial" charset="0"/>
            </a:endParaRPr>
          </a:p>
          <a:p>
            <a:endParaRPr lang="en-US" dirty="0" smtClean="0"/>
          </a:p>
          <a:p>
            <a:pPr defTabSz="897301" fontAlgn="base">
              <a:spcBef>
                <a:spcPct val="30000"/>
              </a:spcBef>
              <a:spcAft>
                <a:spcPct val="0"/>
              </a:spcAft>
              <a:defRPr/>
            </a:pPr>
            <a:r>
              <a:rPr lang="en-US" dirty="0">
                <a:latin typeface="Arial" charset="0"/>
              </a:rPr>
              <a:t>This strategic Agenda continues to be a roadmap for our association between now and 2014 to provide the best career-enhancing benefits to our members worldwide. </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18</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sz="1200" kern="1200" dirty="0" smtClean="0">
                <a:solidFill>
                  <a:schemeClr val="tx1"/>
                </a:solidFill>
                <a:effectLst/>
                <a:latin typeface="Arial" charset="0"/>
                <a:ea typeface="+mn-ea"/>
                <a:cs typeface="+mn-cs"/>
              </a:rPr>
              <a:t>Volunteering often isn’t for the faint of heart. Fear of making mistakes hangs over many of us, probably most of us. It prevents us from taking risks. Don’t be sidetracked by fear or fear of failure. Embrace every opportunity. Learn from failure and move on. </a:t>
            </a:r>
          </a:p>
          <a:p>
            <a:pPr eaLnBrk="1" hangingPunct="1"/>
            <a:endParaRPr lang="en-US" sz="1200" kern="1200" dirty="0" smtClean="0">
              <a:solidFill>
                <a:schemeClr val="tx1"/>
              </a:solidFill>
              <a:effectLst/>
              <a:latin typeface="Arial" charset="0"/>
              <a:ea typeface="+mn-ea"/>
              <a:cs typeface="+mn-cs"/>
            </a:endParaRPr>
          </a:p>
          <a:p>
            <a:pPr eaLnBrk="1" hangingPunct="1"/>
            <a:r>
              <a:rPr lang="en-US" sz="1200" kern="1200" dirty="0" smtClean="0">
                <a:solidFill>
                  <a:schemeClr val="tx1"/>
                </a:solidFill>
                <a:effectLst/>
                <a:latin typeface="Arial" charset="0"/>
                <a:ea typeface="+mn-ea"/>
                <a:cs typeface="+mn-cs"/>
              </a:rPr>
              <a:t>We ALL make mistakes and have failed. </a:t>
            </a:r>
            <a:endParaRPr lang="en-US" dirty="0" smtClean="0"/>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19</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I do! At least within my sphere of influence to be a force for good. I’m passionate about what I do and what we do as a profession.</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We must exert ourselves. Remaining idle without putting ourselves into action is of no use; if we remain neutral, nothing is accomplished.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Magic really does happen</a:t>
            </a:r>
            <a:r>
              <a:rPr lang="en-US" sz="1200" kern="1200" baseline="0" dirty="0" smtClean="0">
                <a:solidFill>
                  <a:schemeClr val="tx1"/>
                </a:solidFill>
                <a:effectLst/>
                <a:latin typeface="Arial" charset="0"/>
                <a:ea typeface="+mn-ea"/>
                <a:cs typeface="+mn-cs"/>
              </a:rPr>
              <a:t> outside our comfort zone!</a:t>
            </a:r>
            <a:endParaRPr lang="en-US" sz="1200" kern="1200" dirty="0" smtClean="0">
              <a:solidFill>
                <a:schemeClr val="tx1"/>
              </a:solidFill>
              <a:effectLst/>
              <a:latin typeface="Arial" charset="0"/>
              <a:ea typeface="+mn-ea"/>
              <a:cs typeface="+mn-cs"/>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2</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20</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t>I know what I want to be. How</a:t>
            </a:r>
            <a:r>
              <a:rPr lang="en-US" baseline="0" dirty="0" smtClean="0"/>
              <a:t> about you?</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indeed in a time of change.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 progress without change</a:t>
            </a: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21</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58791007-0D6B-4316-BF28-075DDBA1FE09}" type="slidenum">
              <a:rPr lang="en-US" smtClean="0"/>
              <a:pPr eaLnBrk="1" hangingPunct="1"/>
              <a:t>22</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23</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23F0C1A7-6B75-4D4A-AFD1-BD35C8516EE3}" type="slidenum">
              <a:rPr lang="en-US" smtClean="0"/>
              <a:pPr eaLnBrk="1" hangingPunct="1"/>
              <a:t>24</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r>
              <a:rPr lang="en-US" dirty="0" smtClean="0"/>
              <a:t>I have</a:t>
            </a:r>
            <a:r>
              <a:rPr lang="en-US" baseline="0" dirty="0" smtClean="0"/>
              <a:t> </a:t>
            </a:r>
            <a:r>
              <a:rPr lang="en-US" dirty="0" smtClean="0"/>
              <a:t>a fun contest to get each of us excited and on board with member recruitment and retention.</a:t>
            </a:r>
          </a:p>
          <a:p>
            <a:endParaRPr lang="en-US" dirty="0" smtClean="0"/>
          </a:p>
          <a:p>
            <a:r>
              <a:rPr lang="en-US" dirty="0" smtClean="0"/>
              <a:t>It’s Lunch at the Beach with the SLA President. We will go to Coronado Beach, named America’s Best Beach in 2012. It is also the site of the historic Del Coronado Hotel, known to locals as The Hotel Del. It was built in 1888 and has been a favorite locale of kings, queens and actors as well as a location for movies, including “Some Like it Hot” with Marilyn Monroe, Jack Lemmon and Tony Curtis. </a:t>
            </a:r>
          </a:p>
          <a:p>
            <a:r>
              <a:rPr lang="en-US" dirty="0" smtClean="0"/>
              <a:t> </a:t>
            </a:r>
          </a:p>
          <a:p>
            <a:r>
              <a:rPr lang="en-US" dirty="0" smtClean="0"/>
              <a:t>I have family living in San Diego and have spent many vacations there over the years. My children learned to snorkel there and I learned to boogie board there. I want to share what it’s like to go to the beach, have lunch and enjoy the beautiful Pacific ocean. </a:t>
            </a:r>
          </a:p>
          <a:p>
            <a:endParaRPr lang="en-US" dirty="0" smtClean="0"/>
          </a:p>
          <a:p>
            <a:r>
              <a:rPr lang="en-US" dirty="0" smtClean="0"/>
              <a:t>I have</a:t>
            </a:r>
            <a:r>
              <a:rPr lang="en-US" baseline="0" dirty="0" smtClean="0"/>
              <a:t> flyers here for you if you are ready to enter the contest.</a:t>
            </a:r>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9E3659A1-0245-4AA4-9420-14ED72E108EA}" type="slidenum">
              <a:rPr lang="en-US" smtClean="0"/>
              <a:pPr eaLnBrk="1" hangingPunct="1"/>
              <a:t>25</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dirty="0" smtClean="0"/>
              <a:t>I can’t wait to welcome you to San Diego, a beautiful part of the U.S., where there are coastal mountains, tide pools, whales and dolphins swimming offshore and endless beaches.</a:t>
            </a:r>
          </a:p>
          <a:p>
            <a:pPr eaLnBrk="1" hangingPunct="1"/>
            <a:endParaRPr lang="en-US" dirty="0" smtClean="0"/>
          </a:p>
          <a:p>
            <a:pPr eaLnBrk="1" hangingPunct="1"/>
            <a:r>
              <a:rPr lang="en-US" dirty="0" smtClean="0"/>
              <a:t>I hope you will plan to come to San Diego early and stay late and enjoy the California sun, and perhaps a bit of our famous coastal fog. And I hope to see you on the beach with me for lunch. </a:t>
            </a:r>
          </a:p>
          <a:p>
            <a:pPr eaLnBrk="1" hangingPunct="1"/>
            <a:endParaRPr lang="en-US" dirty="0" smtClean="0"/>
          </a:p>
          <a:p>
            <a:pPr eaLnBrk="1" hangingPunct="1"/>
            <a:r>
              <a:rPr lang="en-US" dirty="0" smtClean="0"/>
              <a:t>Here is a short video to get you even more excited to come to San Diego in June. </a:t>
            </a:r>
            <a:r>
              <a:rPr lang="en-US" dirty="0" smtClean="0">
                <a:hlinkClick r:id="rId3"/>
              </a:rPr>
              <a:t>http://www.youtube.com/watch?v=15SCD-yH3Yo&amp;list=UUZw3DRL7ZkhetIIvA4BStAg&amp;index=1</a:t>
            </a:r>
            <a:r>
              <a:rPr lang="en-US"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where we become invaluable as we shed or expand old roles and become part of the solution, not perceived as part of the overhead. </a:t>
            </a: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3</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 story</a:t>
            </a:r>
          </a:p>
          <a:p>
            <a:endParaRPr lang="en-US" dirty="0" smtClean="0"/>
          </a:p>
          <a:p>
            <a:r>
              <a:rPr lang="en-US" dirty="0" smtClean="0"/>
              <a:t>Does it matter? How would you answer these questions? </a:t>
            </a:r>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4</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need to know this and practice this if we are to control where we are going and how we’ll get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5</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we going to sit</a:t>
            </a:r>
            <a:r>
              <a:rPr lang="en-US" baseline="0" dirty="0" smtClean="0"/>
              <a:t> back and wait for opportunities or are we going to do something about it?</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have to be proactive, taking control of our work and our profession. </a:t>
            </a:r>
            <a:endParaRPr lang="en-US" dirty="0" smtClean="0"/>
          </a:p>
          <a:p>
            <a:endParaRPr lang="en-US" baseline="0" dirty="0" smtClean="0"/>
          </a:p>
          <a:p>
            <a:r>
              <a:rPr lang="en-US" baseline="0" dirty="0" smtClean="0"/>
              <a:t>We may feel powerless to overcome some trends, but if we give up, we are sure to fail. </a:t>
            </a: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6</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charset="0"/>
                <a:ea typeface="MS PGothic" pitchFamily="34" charset="-128"/>
                <a:cs typeface="MS PGothic" pitchFamily="34" charset="-128"/>
              </a:rPr>
              <a:t>LIS = Library and information</a:t>
            </a:r>
            <a:r>
              <a:rPr lang="en-US" sz="1200" kern="1200" baseline="0" dirty="0" smtClean="0">
                <a:solidFill>
                  <a:schemeClr val="tx1"/>
                </a:solidFill>
                <a:effectLst/>
                <a:latin typeface="Arial" charset="0"/>
                <a:ea typeface="MS PGothic" pitchFamily="34" charset="-128"/>
                <a:cs typeface="MS PGothic" pitchFamily="34" charset="-128"/>
              </a:rPr>
              <a:t> science </a:t>
            </a:r>
            <a:endParaRPr lang="en-US" sz="1200" kern="1200" dirty="0" smtClean="0">
              <a:solidFill>
                <a:schemeClr val="tx1"/>
              </a:solidFill>
              <a:effectLst/>
              <a:latin typeface="Arial" charset="0"/>
              <a:ea typeface="MS PGothic" pitchFamily="34" charset="-128"/>
              <a:cs typeface="MS PGothic"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charset="0"/>
                <a:ea typeface="MS PGothic" pitchFamily="34" charset="-128"/>
                <a:cs typeface="MS PGothic" pitchFamily="34" charset="-128"/>
              </a:rPr>
              <a:t>As Stephen Abram noted (I’m paraphrasing here): “LIS (library</a:t>
            </a:r>
            <a:r>
              <a:rPr lang="en-US" sz="1200" kern="1200" baseline="0" dirty="0" smtClean="0">
                <a:solidFill>
                  <a:schemeClr val="tx1"/>
                </a:solidFill>
                <a:effectLst/>
                <a:latin typeface="Arial" charset="0"/>
                <a:ea typeface="MS PGothic" pitchFamily="34" charset="-128"/>
                <a:cs typeface="MS PGothic" pitchFamily="34" charset="-128"/>
              </a:rPr>
              <a:t> and information science) </a:t>
            </a:r>
            <a:r>
              <a:rPr lang="en-US" sz="1200" kern="1200" dirty="0" smtClean="0">
                <a:solidFill>
                  <a:schemeClr val="tx1"/>
                </a:solidFill>
                <a:effectLst/>
                <a:latin typeface="Arial" charset="0"/>
                <a:ea typeface="MS PGothic" pitchFamily="34" charset="-128"/>
                <a:cs typeface="MS PGothic" pitchFamily="34" charset="-128"/>
              </a:rPr>
              <a:t>skills are good currency, but only for those with the flexibility and insight to exploit the opportunities. </a:t>
            </a:r>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7</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trends that are happening that impact</a:t>
            </a:r>
            <a:r>
              <a:rPr lang="en-US" baseline="0" dirty="0" smtClean="0"/>
              <a:t> us and that must drive what we do and how we work?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S PGothic" pitchFamily="34" charset="-128"/>
                <a:cs typeface="MS PGothic" pitchFamily="34" charset="-128"/>
              </a:rPr>
              <a:t>Our value to our organizations must be continually demonstrated and delivered as we transform what we do and how we serve our patrons, students, customers and clients. This is especially true for those we serve who may think a library is not of value or have not used a library and its resources in a long time.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MS PGothic" pitchFamily="34" charset="-128"/>
              <a:cs typeface="MS PGothic"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S PGothic" pitchFamily="34" charset="-128"/>
                <a:cs typeface="MS PGothic" pitchFamily="34" charset="-128"/>
              </a:rPr>
              <a:t>We are being asked to do more with less, we all know that. But, what is really important is not waiting to be asked. We must be proactive, letting go of services and resources our customers don’t want or need and providing the ones they do. Only then will we be perceived as invaluable to the organization. </a:t>
            </a:r>
            <a:endParaRPr lang="en-US" sz="1200" kern="1200" dirty="0" smtClean="0">
              <a:solidFill>
                <a:schemeClr val="tx1"/>
              </a:solidFill>
              <a:effectLst/>
              <a:latin typeface="Arial" charset="0"/>
              <a:ea typeface="MS PGothic" pitchFamily="34" charset="-128"/>
              <a:cs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8</a:t>
            </a:fld>
            <a:endParaRPr lang="en-US" dirty="0"/>
          </a:p>
        </p:txBody>
      </p:sp>
    </p:spTree>
    <p:extLst>
      <p:ext uri="{BB962C8B-B14F-4D97-AF65-F5344CB8AC3E}">
        <p14:creationId xmlns:p14="http://schemas.microsoft.com/office/powerpoint/2010/main" val="256214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many of you know, my Presidential theme for 2013 Is Transform Knowledge and Expertise into Strategic Value.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continually ask ourselves:</a:t>
            </a:r>
          </a:p>
          <a:p>
            <a:r>
              <a:rPr lang="en-US" sz="1200" kern="1200" dirty="0" smtClean="0">
                <a:solidFill>
                  <a:schemeClr val="tx1"/>
                </a:solidFill>
                <a:effectLst/>
                <a:latin typeface="+mn-lt"/>
                <a:ea typeface="+mn-ea"/>
                <a:cs typeface="+mn-cs"/>
              </a:rPr>
              <a:t>Am I an Investment or an Expense?</a:t>
            </a:r>
          </a:p>
          <a:p>
            <a:r>
              <a:rPr lang="en-US" sz="1200" kern="1200" dirty="0" smtClean="0">
                <a:solidFill>
                  <a:schemeClr val="tx1"/>
                </a:solidFill>
                <a:effectLst/>
                <a:latin typeface="+mn-lt"/>
                <a:ea typeface="+mn-ea"/>
                <a:cs typeface="+mn-cs"/>
              </a:rPr>
              <a:t>Forge</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brand, then communicate and demonstrate value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make sure you: </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speak a language they understand</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know the business of the organization</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know how the organization works</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know where your services are needed and can add value</a:t>
            </a: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know which services are needed and how they should be delivered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know how to consistently deliver and perform</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2011,</a:t>
            </a:r>
            <a:r>
              <a:rPr lang="en-US" sz="1200" kern="1200" baseline="0" dirty="0" smtClean="0">
                <a:solidFill>
                  <a:schemeClr val="tx1"/>
                </a:solidFill>
                <a:effectLst/>
                <a:latin typeface="+mn-lt"/>
                <a:ea typeface="+mn-ea"/>
                <a:cs typeface="+mn-cs"/>
              </a:rPr>
              <a:t> SLA members became </a:t>
            </a:r>
            <a:r>
              <a:rPr lang="en-US" sz="1200" kern="1200" dirty="0" smtClean="0">
                <a:solidFill>
                  <a:schemeClr val="tx1"/>
                </a:solidFill>
                <a:effectLst/>
                <a:latin typeface="+mn-lt"/>
                <a:ea typeface="+mn-ea"/>
                <a:cs typeface="+mn-cs"/>
              </a:rPr>
              <a:t>future ready and in 2012, we became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agile.</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do we express that and our value add to our organizations or clients. i.e. how do we demonstrate value so that the stakeholders turn to us as the experts who connect them to what they need so they see us as essential to the success of the organization?</a:t>
            </a:r>
          </a:p>
          <a:p>
            <a:endParaRPr lang="en-US" dirty="0"/>
          </a:p>
        </p:txBody>
      </p:sp>
      <p:sp>
        <p:nvSpPr>
          <p:cNvPr id="4" name="Slide Number Placeholder 3"/>
          <p:cNvSpPr>
            <a:spLocks noGrp="1"/>
          </p:cNvSpPr>
          <p:nvPr>
            <p:ph type="sldNum" sz="quarter" idx="10"/>
          </p:nvPr>
        </p:nvSpPr>
        <p:spPr/>
        <p:txBody>
          <a:bodyPr/>
          <a:lstStyle/>
          <a:p>
            <a:fld id="{C452F246-07FC-452B-8B74-BCAB4DE4C42F}" type="slidenum">
              <a:rPr lang="en-US" smtClean="0"/>
              <a:t>9</a:t>
            </a:fld>
            <a:endParaRPr lang="en-US" dirty="0"/>
          </a:p>
        </p:txBody>
      </p:sp>
    </p:spTree>
    <p:extLst>
      <p:ext uri="{BB962C8B-B14F-4D97-AF65-F5344CB8AC3E}">
        <p14:creationId xmlns:p14="http://schemas.microsoft.com/office/powerpoint/2010/main" val="256214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6999"/>
            <a:ext cx="7772400" cy="1470025"/>
          </a:xfrm>
        </p:spPr>
        <p:txBody>
          <a:bodyPr>
            <a:normAutofit/>
          </a:bodyPr>
          <a:lstStyle>
            <a:lvl1pPr>
              <a:defRPr sz="3600">
                <a:latin typeface="Verdana"/>
                <a:cs typeface="Verdana"/>
              </a:defRPr>
            </a:lvl1pPr>
          </a:lstStyle>
          <a:p>
            <a:r>
              <a:rPr lang="en-US" smtClean="0"/>
              <a:t>Click to edit Master title style</a:t>
            </a:r>
            <a:endParaRPr lang="en-US"/>
          </a:p>
        </p:txBody>
      </p:sp>
      <p:sp>
        <p:nvSpPr>
          <p:cNvPr id="3" name="Subtitle 2"/>
          <p:cNvSpPr>
            <a:spLocks noGrp="1"/>
          </p:cNvSpPr>
          <p:nvPr>
            <p:ph type="subTitle" idx="1"/>
          </p:nvPr>
        </p:nvSpPr>
        <p:spPr>
          <a:xfrm>
            <a:off x="1371600" y="3717630"/>
            <a:ext cx="6400800" cy="1752600"/>
          </a:xfrm>
        </p:spPr>
        <p:txBody>
          <a:bodyPr>
            <a:normAutofit/>
          </a:bodyPr>
          <a:lstStyle>
            <a:lvl1pPr marL="0" indent="0" algn="ctr">
              <a:buNone/>
              <a:defRPr sz="1800">
                <a:solidFill>
                  <a:schemeClr val="accent6"/>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7390BE-AB59-7A41-9763-15B650DC62C2}" type="datetimeFigureOut">
              <a:rPr lang="en-US" smtClean="0"/>
              <a:pPr/>
              <a:t>4/10/2013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3CA620-23F8-EA4D-B6BE-F9C8FDE54C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2676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105026"/>
            <a:ext cx="3294048" cy="65183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Global Information Manager: Creating Strategic Value</a:t>
            </a:r>
            <a:br>
              <a:rPr lang="en-US" smtClean="0"/>
            </a:br>
            <a:r>
              <a:rPr lang="en-US" smtClean="0"/>
              <a:t>Deborarh Hunt, SLA President</a:t>
            </a:r>
            <a:endParaRPr lang="en-US" dirty="0"/>
          </a:p>
        </p:txBody>
      </p:sp>
      <p:pic>
        <p:nvPicPr>
          <p:cNvPr id="7" name="Picture 6" descr="SLA04l-GIF.gif"/>
          <p:cNvPicPr>
            <a:picLocks noChangeAspect="1"/>
          </p:cNvPicPr>
          <p:nvPr userDrawn="1"/>
        </p:nvPicPr>
        <p:blipFill>
          <a:blip r:embed="rId13"/>
          <a:stretch>
            <a:fillRect/>
          </a:stretch>
        </p:blipFill>
        <p:spPr>
          <a:xfrm>
            <a:off x="348410" y="6105025"/>
            <a:ext cx="1416052" cy="606880"/>
          </a:xfrm>
          <a:prstGeom prst="rect">
            <a:avLst/>
          </a:prstGeom>
        </p:spPr>
      </p:pic>
      <p:cxnSp>
        <p:nvCxnSpPr>
          <p:cNvPr id="9" name="Straight Connector 8"/>
          <p:cNvCxnSpPr/>
          <p:nvPr userDrawn="1"/>
        </p:nvCxnSpPr>
        <p:spPr>
          <a:xfrm>
            <a:off x="457200" y="5946499"/>
            <a:ext cx="8229600" cy="1588"/>
          </a:xfrm>
          <a:prstGeom prst="line">
            <a:avLst/>
          </a:prstGeom>
          <a:ln w="25400" cap="flat" cmpd="sng" algn="ctr">
            <a:solidFill>
              <a:schemeClr val="tx1">
                <a:lumMod val="75000"/>
                <a:lumOff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descr="phtlogo.gif"/>
          <p:cNvPicPr>
            <a:picLocks noChangeAspect="1"/>
          </p:cNvPicPr>
          <p:nvPr userDrawn="1"/>
        </p:nvPicPr>
        <p:blipFill>
          <a:blip r:embed="rId14">
            <a:grayscl/>
          </a:blip>
          <a:srcRect/>
          <a:stretch>
            <a:fillRect/>
          </a:stretch>
        </p:blipFill>
        <p:spPr>
          <a:xfrm>
            <a:off x="7932492" y="6002545"/>
            <a:ext cx="754308" cy="754312"/>
          </a:xfrm>
          <a:prstGeom prst="rect">
            <a:avLst/>
          </a:prstGeom>
        </p:spPr>
      </p:pic>
      <p:cxnSp>
        <p:nvCxnSpPr>
          <p:cNvPr id="10" name="Straight Connector 9"/>
          <p:cNvCxnSpPr/>
          <p:nvPr userDrawn="1"/>
        </p:nvCxnSpPr>
        <p:spPr>
          <a:xfrm>
            <a:off x="457200" y="455971"/>
            <a:ext cx="8229600" cy="1588"/>
          </a:xfrm>
          <a:prstGeom prst="line">
            <a:avLst/>
          </a:prstGeom>
          <a:ln w="25400" cap="flat" cmpd="sng" algn="ctr">
            <a:solidFill>
              <a:schemeClr val="tx1">
                <a:lumMod val="75000"/>
                <a:lumOff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6418248" y="121941"/>
            <a:ext cx="2279791" cy="307777"/>
          </a:xfrm>
          <a:prstGeom prst="rect">
            <a:avLst/>
          </a:prstGeom>
          <a:noFill/>
        </p:spPr>
        <p:txBody>
          <a:bodyPr wrap="none" rtlCol="0">
            <a:spAutoFit/>
          </a:bodyPr>
          <a:lstStyle/>
          <a:p>
            <a:pPr algn="r"/>
            <a:r>
              <a:rPr lang="en-US" sz="1400" b="1" i="1" dirty="0" smtClean="0">
                <a:solidFill>
                  <a:schemeClr val="accent4">
                    <a:lumMod val="75000"/>
                  </a:schemeClr>
                </a:solidFill>
                <a:latin typeface="Verdana"/>
                <a:cs typeface="Verdana"/>
              </a:rPr>
              <a:t>Spring Meeting 2013</a:t>
            </a:r>
            <a:endParaRPr lang="en-US" sz="1400" b="1" i="1" dirty="0">
              <a:solidFill>
                <a:schemeClr val="accent4">
                  <a:lumMod val="75000"/>
                </a:schemeClr>
              </a:solidFill>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it.ly/slabeach"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youtube.com/watch?v=15SCD-yH3Yo&amp;list=UUZw3DRL7ZkhetIIvA4BStAg&amp;index=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latin typeface="+mj-lt"/>
              </a:rPr>
              <a:t>The Global Information Manager: Creating Strategic Value</a:t>
            </a:r>
          </a:p>
        </p:txBody>
      </p:sp>
      <p:sp>
        <p:nvSpPr>
          <p:cNvPr id="3" name="Subtitle 2"/>
          <p:cNvSpPr>
            <a:spLocks noGrp="1"/>
          </p:cNvSpPr>
          <p:nvPr>
            <p:ph type="subTitle" idx="1"/>
          </p:nvPr>
        </p:nvSpPr>
        <p:spPr/>
        <p:txBody>
          <a:bodyPr>
            <a:normAutofit/>
          </a:bodyPr>
          <a:lstStyle/>
          <a:p>
            <a:r>
              <a:rPr lang="en-US" sz="2800" dirty="0" smtClean="0">
                <a:solidFill>
                  <a:schemeClr val="tx1"/>
                </a:solidFill>
                <a:latin typeface="+mj-lt"/>
              </a:rPr>
              <a:t>Deborah Hunt, SLA President</a:t>
            </a:r>
          </a:p>
          <a:p>
            <a:r>
              <a:rPr lang="en-US" sz="2800" dirty="0">
                <a:solidFill>
                  <a:schemeClr val="tx1"/>
                </a:solidFill>
                <a:latin typeface="+mj-lt"/>
              </a:rPr>
              <a:t>a</a:t>
            </a:r>
            <a:r>
              <a:rPr lang="en-US" sz="2800" dirty="0" smtClean="0">
                <a:solidFill>
                  <a:schemeClr val="tx1"/>
                </a:solidFill>
                <a:latin typeface="+mj-lt"/>
              </a:rPr>
              <a:t>nd Principal, Information Edge</a:t>
            </a:r>
          </a:p>
          <a:p>
            <a:r>
              <a:rPr lang="en-US" sz="2800" dirty="0" smtClean="0">
                <a:solidFill>
                  <a:schemeClr val="tx1"/>
                </a:solidFill>
                <a:latin typeface="+mj-lt"/>
              </a:rPr>
              <a:t>April 15,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3"/>
            <a:ext cx="8229600" cy="1535971"/>
          </a:xfrm>
        </p:spPr>
        <p:txBody>
          <a:bodyPr>
            <a:normAutofit/>
          </a:bodyPr>
          <a:lstStyle/>
          <a:p>
            <a:pPr algn="l"/>
            <a:r>
              <a:rPr lang="en-US" dirty="0" smtClean="0"/>
              <a:t>           Transformation </a:t>
            </a:r>
            <a:r>
              <a:rPr lang="en-US" dirty="0"/>
              <a:t>=</a:t>
            </a:r>
            <a:br>
              <a:rPr lang="en-US" dirty="0"/>
            </a:br>
            <a:r>
              <a:rPr lang="en-US" dirty="0" smtClean="0"/>
              <a:t>      Value </a:t>
            </a:r>
            <a:r>
              <a:rPr lang="en-US" dirty="0"/>
              <a:t>+ </a:t>
            </a:r>
            <a:r>
              <a:rPr lang="en-US" dirty="0" smtClean="0"/>
              <a:t>Empowerment </a:t>
            </a:r>
            <a:endParaRPr lang="en-US" dirty="0"/>
          </a:p>
        </p:txBody>
      </p:sp>
      <p:sp>
        <p:nvSpPr>
          <p:cNvPr id="3" name="Content Placeholder 2"/>
          <p:cNvSpPr>
            <a:spLocks noGrp="1"/>
          </p:cNvSpPr>
          <p:nvPr>
            <p:ph idx="1"/>
          </p:nvPr>
        </p:nvSpPr>
        <p:spPr>
          <a:xfrm>
            <a:off x="457200" y="2079442"/>
            <a:ext cx="8229600" cy="3896877"/>
          </a:xfrm>
        </p:spPr>
        <p:txBody>
          <a:bodyPr>
            <a:normAutofit/>
          </a:bodyPr>
          <a:lstStyle/>
          <a:p>
            <a:pPr marL="0" indent="0">
              <a:buNone/>
            </a:pPr>
            <a:r>
              <a:rPr lang="en-US" sz="3600" dirty="0" smtClean="0"/>
              <a:t>“…</a:t>
            </a:r>
            <a:r>
              <a:rPr lang="en-US" sz="3600" dirty="0"/>
              <a:t>librarians and information professionals need to be defined in terms of the value and benefit they provide to their organizations…”</a:t>
            </a:r>
            <a:br>
              <a:rPr lang="en-US" sz="3600" dirty="0"/>
            </a:br>
            <a:r>
              <a:rPr lang="en-US" sz="2800" dirty="0"/>
              <a:t>“Finding and Providing Information Aren’t Enough” by John Latham. Information Outlook, July/Aug 2009, p. 51.</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054" y="530916"/>
            <a:ext cx="1697421" cy="169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98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716164"/>
          </a:xfrm>
        </p:spPr>
        <p:txBody>
          <a:bodyPr>
            <a:noAutofit/>
          </a:bodyPr>
          <a:lstStyle/>
          <a:p>
            <a:r>
              <a:rPr lang="en-US" dirty="0" smtClean="0"/>
              <a:t>Are we managers or leaders?</a:t>
            </a:r>
            <a:endParaRPr lang="en-US" dirty="0"/>
          </a:p>
        </p:txBody>
      </p:sp>
      <p:sp>
        <p:nvSpPr>
          <p:cNvPr id="3" name="Content Placeholder 2"/>
          <p:cNvSpPr>
            <a:spLocks noGrp="1"/>
          </p:cNvSpPr>
          <p:nvPr>
            <p:ph idx="1"/>
          </p:nvPr>
        </p:nvSpPr>
        <p:spPr>
          <a:xfrm>
            <a:off x="457200" y="1331918"/>
            <a:ext cx="3925614" cy="4532854"/>
          </a:xfrm>
        </p:spPr>
        <p:txBody>
          <a:bodyPr>
            <a:normAutofit fontScale="85000" lnSpcReduction="20000"/>
          </a:bodyPr>
          <a:lstStyle/>
          <a:p>
            <a:pPr marL="0" indent="0">
              <a:buNone/>
            </a:pPr>
            <a:r>
              <a:rPr lang="en-US" b="1" dirty="0"/>
              <a:t>man•ag•er  [man-i-jer]  </a:t>
            </a:r>
            <a:r>
              <a:rPr lang="en-US" dirty="0" smtClean="0"/>
              <a:t>noun</a:t>
            </a:r>
            <a:endParaRPr lang="en-US" dirty="0"/>
          </a:p>
          <a:p>
            <a:pPr marL="514350" indent="-514350">
              <a:buFont typeface="+mj-lt"/>
              <a:buAutoNum type="arabicPeriod"/>
            </a:pPr>
            <a:r>
              <a:rPr lang="en-US" dirty="0" smtClean="0"/>
              <a:t>a </a:t>
            </a:r>
            <a:r>
              <a:rPr lang="en-US" dirty="0"/>
              <a:t>person who has control or direction of an institution, business, etc., or of a part, division, or phase of it.</a:t>
            </a:r>
          </a:p>
          <a:p>
            <a:pPr marL="514350" indent="-514350">
              <a:buFont typeface="+mj-lt"/>
              <a:buAutoNum type="arabicPeriod"/>
            </a:pPr>
            <a:r>
              <a:rPr lang="en-US" dirty="0" smtClean="0"/>
              <a:t>a </a:t>
            </a:r>
            <a:r>
              <a:rPr lang="en-US" dirty="0"/>
              <a:t>person who controls and manipulates resources and </a:t>
            </a:r>
            <a:r>
              <a:rPr lang="en-US" dirty="0" smtClean="0"/>
              <a:t>expenditures</a:t>
            </a:r>
            <a:endParaRPr lang="en-US" dirty="0"/>
          </a:p>
          <a:p>
            <a:endParaRPr lang="en-US" dirty="0"/>
          </a:p>
        </p:txBody>
      </p:sp>
      <p:sp>
        <p:nvSpPr>
          <p:cNvPr id="4" name="TextBox 3"/>
          <p:cNvSpPr txBox="1"/>
          <p:nvPr/>
        </p:nvSpPr>
        <p:spPr>
          <a:xfrm>
            <a:off x="5044965" y="1237322"/>
            <a:ext cx="3279227" cy="4247317"/>
          </a:xfrm>
          <a:prstGeom prst="rect">
            <a:avLst/>
          </a:prstGeom>
          <a:noFill/>
        </p:spPr>
        <p:txBody>
          <a:bodyPr wrap="square" rtlCol="0">
            <a:spAutoFit/>
          </a:bodyPr>
          <a:lstStyle/>
          <a:p>
            <a:r>
              <a:rPr lang="en-US" sz="2700" b="1" dirty="0" smtClean="0"/>
              <a:t>lead·er </a:t>
            </a:r>
            <a:r>
              <a:rPr lang="en-US" sz="2700" dirty="0"/>
              <a:t>[</a:t>
            </a:r>
            <a:r>
              <a:rPr lang="en-US" sz="2700" b="1" dirty="0"/>
              <a:t>lee</a:t>
            </a:r>
            <a:r>
              <a:rPr lang="en-US" sz="2700" dirty="0"/>
              <a:t>-der</a:t>
            </a:r>
            <a:r>
              <a:rPr lang="en-US" sz="2700" dirty="0" smtClean="0"/>
              <a:t>] </a:t>
            </a:r>
            <a:br>
              <a:rPr lang="en-US" sz="2700" dirty="0" smtClean="0"/>
            </a:br>
            <a:r>
              <a:rPr lang="en-US" sz="2700" dirty="0" smtClean="0"/>
              <a:t>noun</a:t>
            </a:r>
            <a:endParaRPr lang="en-US" sz="2700" dirty="0">
              <a:solidFill>
                <a:srgbClr val="212121"/>
              </a:solidFill>
            </a:endParaRPr>
          </a:p>
          <a:p>
            <a:pPr marL="514350" indent="-514350">
              <a:buFont typeface="+mj-lt"/>
              <a:buAutoNum type="arabicPeriod"/>
            </a:pPr>
            <a:r>
              <a:rPr lang="en-US" sz="2700" dirty="0" smtClean="0">
                <a:solidFill>
                  <a:srgbClr val="212121"/>
                </a:solidFill>
              </a:rPr>
              <a:t>The </a:t>
            </a:r>
            <a:r>
              <a:rPr lang="en-US" sz="2700" dirty="0">
                <a:solidFill>
                  <a:srgbClr val="212121"/>
                </a:solidFill>
              </a:rPr>
              <a:t>person who leads or commands a group, organization, or </a:t>
            </a:r>
            <a:r>
              <a:rPr lang="en-US" sz="2700" dirty="0" smtClean="0">
                <a:solidFill>
                  <a:srgbClr val="212121"/>
                </a:solidFill>
              </a:rPr>
              <a:t>country.</a:t>
            </a:r>
          </a:p>
          <a:p>
            <a:pPr marL="514350" indent="-514350">
              <a:buFont typeface="+mj-lt"/>
              <a:buAutoNum type="arabicPeriod"/>
            </a:pPr>
            <a:r>
              <a:rPr lang="en-US" sz="2700" dirty="0" smtClean="0">
                <a:solidFill>
                  <a:srgbClr val="212121"/>
                </a:solidFill>
              </a:rPr>
              <a:t>A </a:t>
            </a:r>
            <a:r>
              <a:rPr lang="en-US" sz="2700" dirty="0">
                <a:solidFill>
                  <a:srgbClr val="212121"/>
                </a:solidFill>
              </a:rPr>
              <a:t>person followed by others.</a:t>
            </a:r>
            <a:endParaRPr lang="en-US" sz="2700" b="0" i="0" dirty="0">
              <a:solidFill>
                <a:srgbClr val="212121"/>
              </a:solidFill>
              <a:effectLst/>
            </a:endParaRPr>
          </a:p>
        </p:txBody>
      </p:sp>
    </p:spTree>
    <p:extLst>
      <p:ext uri="{BB962C8B-B14F-4D97-AF65-F5344CB8AC3E}">
        <p14:creationId xmlns:p14="http://schemas.microsoft.com/office/powerpoint/2010/main" val="78881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1143000"/>
          </a:xfrm>
        </p:spPr>
        <p:txBody>
          <a:bodyPr>
            <a:normAutofit/>
          </a:bodyPr>
          <a:lstStyle/>
          <a:p>
            <a:r>
              <a:rPr lang="en-US" dirty="0"/>
              <a:t>Don’t </a:t>
            </a:r>
            <a:r>
              <a:rPr lang="en-US" dirty="0" smtClean="0"/>
              <a:t>Confuse Effort </a:t>
            </a:r>
            <a:r>
              <a:rPr lang="en-US" dirty="0"/>
              <a:t>with </a:t>
            </a:r>
            <a:r>
              <a:rPr lang="en-US" dirty="0" smtClean="0"/>
              <a:t>Results</a:t>
            </a:r>
            <a:endParaRPr lang="en-US" dirty="0"/>
          </a:p>
        </p:txBody>
      </p:sp>
      <p:sp>
        <p:nvSpPr>
          <p:cNvPr id="3" name="Content Placeholder 2"/>
          <p:cNvSpPr>
            <a:spLocks noGrp="1"/>
          </p:cNvSpPr>
          <p:nvPr>
            <p:ph idx="1"/>
          </p:nvPr>
        </p:nvSpPr>
        <p:spPr>
          <a:xfrm>
            <a:off x="457200" y="1615698"/>
            <a:ext cx="8229600" cy="4267633"/>
          </a:xfrm>
        </p:spPr>
        <p:txBody>
          <a:bodyPr>
            <a:normAutofit/>
          </a:bodyPr>
          <a:lstStyle/>
          <a:p>
            <a:r>
              <a:rPr lang="en-US" sz="3600" dirty="0"/>
              <a:t>Align yourself with strategic goals of your </a:t>
            </a:r>
            <a:r>
              <a:rPr lang="en-US" sz="3600" dirty="0" smtClean="0"/>
              <a:t>company</a:t>
            </a:r>
          </a:p>
          <a:p>
            <a:r>
              <a:rPr lang="en-US" sz="3600" dirty="0"/>
              <a:t>T</a:t>
            </a:r>
            <a:r>
              <a:rPr lang="en-US" sz="3600" dirty="0" smtClean="0"/>
              <a:t>hen </a:t>
            </a:r>
            <a:r>
              <a:rPr lang="en-US" sz="3600" dirty="0"/>
              <a:t>step up to the plate</a:t>
            </a:r>
          </a:p>
        </p:txBody>
      </p:sp>
      <p:pic>
        <p:nvPicPr>
          <p:cNvPr id="8194" name="Picture 2" descr="C:\Program Files (x86)\Microsoft Office\MEDIA\CAGCAT10\j0199036.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38413"/>
            <a:ext cx="2462213" cy="271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13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8" y="486708"/>
            <a:ext cx="8919742" cy="5169810"/>
          </a:xfrm>
          <a:prstGeom prst="rect">
            <a:avLst/>
          </a:prstGeom>
        </p:spPr>
      </p:pic>
      <p:sp>
        <p:nvSpPr>
          <p:cNvPr id="8" name="TextBox 7"/>
          <p:cNvSpPr txBox="1"/>
          <p:nvPr/>
        </p:nvSpPr>
        <p:spPr>
          <a:xfrm>
            <a:off x="3498112" y="5404146"/>
            <a:ext cx="2541181" cy="369332"/>
          </a:xfrm>
          <a:prstGeom prst="rect">
            <a:avLst/>
          </a:prstGeom>
          <a:noFill/>
        </p:spPr>
        <p:txBody>
          <a:bodyPr wrap="square" rtlCol="0">
            <a:spAutoFit/>
          </a:bodyPr>
          <a:lstStyle/>
          <a:p>
            <a:r>
              <a:rPr lang="en-US" dirty="0" smtClean="0"/>
              <a:t>www.wordle.net/gallery</a:t>
            </a:r>
            <a:endParaRPr lang="en-US" dirty="0"/>
          </a:p>
        </p:txBody>
      </p:sp>
    </p:spTree>
    <p:extLst>
      <p:ext uri="{BB962C8B-B14F-4D97-AF65-F5344CB8AC3E}">
        <p14:creationId xmlns:p14="http://schemas.microsoft.com/office/powerpoint/2010/main" val="386059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858000" cy="1676400"/>
          </a:xfrm>
        </p:spPr>
        <p:txBody>
          <a:bodyPr>
            <a:normAutofit/>
          </a:bodyPr>
          <a:lstStyle/>
          <a:p>
            <a:r>
              <a:rPr lang="en-US" dirty="0"/>
              <a:t>A New </a:t>
            </a:r>
            <a:r>
              <a:rPr lang="en-US" dirty="0" smtClean="0"/>
              <a:t>Strategic Agenda: </a:t>
            </a:r>
            <a:r>
              <a:rPr lang="en-US" dirty="0"/>
              <a:t>Success in 2012 </a:t>
            </a:r>
            <a:r>
              <a:rPr lang="en-US" dirty="0" smtClean="0"/>
              <a:t>and </a:t>
            </a:r>
            <a:r>
              <a:rPr lang="en-US" dirty="0"/>
              <a:t>Beyond</a:t>
            </a:r>
          </a:p>
        </p:txBody>
      </p:sp>
      <p:pic>
        <p:nvPicPr>
          <p:cNvPr id="25602" name="Picture 2" descr="http://www.pica.army.mil/NEC/rv4_images/statements/vis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19300"/>
            <a:ext cx="50292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11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321588"/>
            <a:ext cx="7772400" cy="1470025"/>
          </a:xfrm>
        </p:spPr>
        <p:txBody>
          <a:bodyPr>
            <a:normAutofit/>
          </a:bodyPr>
          <a:lstStyle/>
          <a:p>
            <a:pPr eaLnBrk="1" hangingPunct="1"/>
            <a:r>
              <a:rPr lang="en-US" sz="4400" dirty="0"/>
              <a:t>SLA </a:t>
            </a:r>
            <a:r>
              <a:rPr lang="en-US" sz="4400" dirty="0" smtClean="0"/>
              <a:t>Strategic Agenda </a:t>
            </a:r>
            <a:br>
              <a:rPr lang="en-US" sz="4400" dirty="0" smtClean="0"/>
            </a:br>
            <a:r>
              <a:rPr lang="en-US" sz="4400" dirty="0" smtClean="0"/>
              <a:t>Key Focus Areas </a:t>
            </a:r>
          </a:p>
        </p:txBody>
      </p:sp>
      <p:sp>
        <p:nvSpPr>
          <p:cNvPr id="2051" name="Rectangle 3"/>
          <p:cNvSpPr>
            <a:spLocks noGrp="1" noChangeArrowheads="1"/>
          </p:cNvSpPr>
          <p:nvPr>
            <p:ph type="subTitle" idx="1"/>
          </p:nvPr>
        </p:nvSpPr>
        <p:spPr>
          <a:xfrm>
            <a:off x="762000" y="1791614"/>
            <a:ext cx="7924800" cy="3896264"/>
          </a:xfrm>
        </p:spPr>
        <p:txBody>
          <a:bodyPr>
            <a:noAutofit/>
          </a:bodyPr>
          <a:lstStyle/>
          <a:p>
            <a:pPr marL="457200" indent="-457200" algn="l" eaLnBrk="1" hangingPunct="1">
              <a:buFont typeface="Arial" pitchFamily="34" charset="0"/>
              <a:buChar char="•"/>
            </a:pPr>
            <a:r>
              <a:rPr lang="en-US" sz="3200" dirty="0" smtClean="0">
                <a:solidFill>
                  <a:schemeClr val="tx1"/>
                </a:solidFill>
                <a:latin typeface="+mn-lt"/>
              </a:rPr>
              <a:t>Annual Conference</a:t>
            </a:r>
          </a:p>
          <a:p>
            <a:pPr marL="457200" indent="-457200" algn="l" eaLnBrk="1" hangingPunct="1">
              <a:buFont typeface="Arial" pitchFamily="34" charset="0"/>
              <a:buChar char="•"/>
            </a:pPr>
            <a:r>
              <a:rPr lang="en-US" sz="3200" dirty="0">
                <a:solidFill>
                  <a:schemeClr val="tx1"/>
                </a:solidFill>
                <a:latin typeface="+mn-lt"/>
              </a:rPr>
              <a:t>Professional </a:t>
            </a:r>
            <a:r>
              <a:rPr lang="en-US" sz="3200" dirty="0" smtClean="0">
                <a:solidFill>
                  <a:schemeClr val="tx1"/>
                </a:solidFill>
                <a:latin typeface="+mn-lt"/>
              </a:rPr>
              <a:t>Development</a:t>
            </a:r>
          </a:p>
          <a:p>
            <a:pPr marL="457200" indent="-457200" algn="l" eaLnBrk="1" hangingPunct="1">
              <a:buFont typeface="Arial" pitchFamily="34" charset="0"/>
              <a:buChar char="•"/>
            </a:pPr>
            <a:r>
              <a:rPr lang="en-US" sz="3200" dirty="0">
                <a:solidFill>
                  <a:schemeClr val="tx1"/>
                </a:solidFill>
                <a:latin typeface="+mn-lt"/>
              </a:rPr>
              <a:t>Creating Richer Volunteer Experiences to Develop In-Demand </a:t>
            </a:r>
            <a:r>
              <a:rPr lang="en-US" sz="3200" dirty="0" smtClean="0">
                <a:solidFill>
                  <a:schemeClr val="tx1"/>
                </a:solidFill>
                <a:latin typeface="+mn-lt"/>
              </a:rPr>
              <a:t>Skills</a:t>
            </a:r>
            <a:endParaRPr lang="en-US" sz="3200" dirty="0">
              <a:solidFill>
                <a:schemeClr val="tx1"/>
              </a:solidFill>
              <a:latin typeface="+mn-lt"/>
            </a:endParaRPr>
          </a:p>
          <a:p>
            <a:pPr marL="457200" indent="-457200" algn="l" eaLnBrk="1" hangingPunct="1">
              <a:buFont typeface="Arial" pitchFamily="34" charset="0"/>
              <a:buChar char="•"/>
            </a:pPr>
            <a:r>
              <a:rPr lang="en-US" sz="3200" dirty="0">
                <a:solidFill>
                  <a:schemeClr val="tx1"/>
                </a:solidFill>
                <a:latin typeface="+mn-lt"/>
              </a:rPr>
              <a:t>Opening New </a:t>
            </a:r>
            <a:r>
              <a:rPr lang="en-US" sz="3200" dirty="0" smtClean="0">
                <a:solidFill>
                  <a:schemeClr val="tx1"/>
                </a:solidFill>
                <a:latin typeface="+mn-lt"/>
              </a:rPr>
              <a:t>Markets Through Collaboration</a:t>
            </a:r>
          </a:p>
          <a:p>
            <a:pPr marL="457200" indent="-457200" algn="l" eaLnBrk="1" hangingPunct="1">
              <a:buFont typeface="Arial" pitchFamily="34" charset="0"/>
              <a:buChar char="•"/>
            </a:pPr>
            <a:r>
              <a:rPr lang="en-US" sz="3200" dirty="0">
                <a:solidFill>
                  <a:schemeClr val="tx1"/>
                </a:solidFill>
                <a:latin typeface="+mn-lt"/>
              </a:rPr>
              <a:t>Growth Through Diversity</a:t>
            </a:r>
            <a:endParaRPr lang="en-US" sz="3200" dirty="0" smtClean="0">
              <a:solidFill>
                <a:schemeClr val="tx1"/>
              </a:solidFill>
              <a:latin typeface="+mn-lt"/>
            </a:endParaRPr>
          </a:p>
        </p:txBody>
      </p:sp>
    </p:spTree>
    <p:extLst>
      <p:ext uri="{BB962C8B-B14F-4D97-AF65-F5344CB8AC3E}">
        <p14:creationId xmlns:p14="http://schemas.microsoft.com/office/powerpoint/2010/main" val="2378097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37086"/>
            <a:ext cx="7772400" cy="1470025"/>
          </a:xfrm>
        </p:spPr>
        <p:txBody>
          <a:bodyPr>
            <a:normAutofit/>
          </a:bodyPr>
          <a:lstStyle/>
          <a:p>
            <a:pPr eaLnBrk="1" hangingPunct="1"/>
            <a:r>
              <a:rPr lang="en-US" sz="4400" kern="1200" dirty="0">
                <a:solidFill>
                  <a:schemeClr val="tx1"/>
                </a:solidFill>
                <a:latin typeface="+mj-lt"/>
              </a:rPr>
              <a:t>SLA </a:t>
            </a:r>
            <a:r>
              <a:rPr lang="en-US" sz="4400" kern="1200" dirty="0" smtClean="0">
                <a:solidFill>
                  <a:schemeClr val="tx1"/>
                </a:solidFill>
                <a:latin typeface="+mj-lt"/>
              </a:rPr>
              <a:t>Member </a:t>
            </a:r>
            <a:r>
              <a:rPr lang="en-US" sz="4400" kern="1200" dirty="0">
                <a:solidFill>
                  <a:schemeClr val="tx1"/>
                </a:solidFill>
                <a:latin typeface="+mj-lt"/>
              </a:rPr>
              <a:t>B</a:t>
            </a:r>
            <a:r>
              <a:rPr lang="en-US" sz="4400" kern="1200" dirty="0" smtClean="0">
                <a:solidFill>
                  <a:schemeClr val="tx1"/>
                </a:solidFill>
                <a:latin typeface="+mj-lt"/>
              </a:rPr>
              <a:t>enefits </a:t>
            </a:r>
            <a:br>
              <a:rPr lang="en-US" sz="4400" kern="1200" dirty="0" smtClean="0">
                <a:solidFill>
                  <a:schemeClr val="tx1"/>
                </a:solidFill>
                <a:latin typeface="+mj-lt"/>
              </a:rPr>
            </a:br>
            <a:r>
              <a:rPr lang="en-US" sz="4400" kern="1200" dirty="0" smtClean="0">
                <a:solidFill>
                  <a:schemeClr val="tx1"/>
                </a:solidFill>
                <a:latin typeface="+mj-lt"/>
              </a:rPr>
              <a:t>and Opportunities </a:t>
            </a:r>
            <a:endParaRPr lang="en-US" sz="4400" dirty="0" smtClean="0">
              <a:latin typeface="+mj-lt"/>
            </a:endParaRPr>
          </a:p>
        </p:txBody>
      </p:sp>
      <p:sp>
        <p:nvSpPr>
          <p:cNvPr id="2051" name="Rectangle 3"/>
          <p:cNvSpPr>
            <a:spLocks noGrp="1" noChangeArrowheads="1"/>
          </p:cNvSpPr>
          <p:nvPr>
            <p:ph type="subTitle" idx="1"/>
          </p:nvPr>
        </p:nvSpPr>
        <p:spPr>
          <a:xfrm>
            <a:off x="533400" y="1707396"/>
            <a:ext cx="8305800" cy="4038600"/>
          </a:xfrm>
        </p:spPr>
        <p:txBody>
          <a:bodyPr>
            <a:normAutofit/>
          </a:bodyPr>
          <a:lstStyle/>
          <a:p>
            <a:pPr marL="457200" indent="-457200" algn="l" eaLnBrk="1" hangingPunct="1">
              <a:buFont typeface="Arial" pitchFamily="34" charset="0"/>
              <a:buChar char="•"/>
            </a:pPr>
            <a:r>
              <a:rPr lang="en-US" sz="3200" dirty="0" smtClean="0">
                <a:solidFill>
                  <a:schemeClr val="tx1"/>
                </a:solidFill>
                <a:latin typeface="+mn-lt"/>
              </a:rPr>
              <a:t>New SLA website</a:t>
            </a:r>
          </a:p>
          <a:p>
            <a:pPr marL="457200" indent="-457200" algn="l" eaLnBrk="1" hangingPunct="1">
              <a:buFont typeface="Arial" pitchFamily="34" charset="0"/>
              <a:buChar char="•"/>
            </a:pPr>
            <a:r>
              <a:rPr lang="en-US" sz="3200" dirty="0" smtClean="0">
                <a:solidFill>
                  <a:schemeClr val="tx1"/>
                </a:solidFill>
                <a:latin typeface="+mn-lt"/>
              </a:rPr>
              <a:t>Annual Conference as a springboard for professional development</a:t>
            </a:r>
          </a:p>
          <a:p>
            <a:pPr marL="457200" indent="-457200" algn="l" eaLnBrk="1" hangingPunct="1">
              <a:buFont typeface="Arial" pitchFamily="34" charset="0"/>
              <a:buChar char="•"/>
            </a:pPr>
            <a:r>
              <a:rPr lang="en-US" sz="3200" dirty="0" smtClean="0">
                <a:solidFill>
                  <a:schemeClr val="tx1"/>
                </a:solidFill>
                <a:latin typeface="+mn-lt"/>
              </a:rPr>
              <a:t>Volunteering at many levels to enrich/expand network and skills</a:t>
            </a:r>
          </a:p>
          <a:p>
            <a:pPr marL="457200" indent="-457200" algn="l" eaLnBrk="1" hangingPunct="1">
              <a:buFont typeface="Arial" pitchFamily="34" charset="0"/>
              <a:buChar char="•"/>
            </a:pPr>
            <a:r>
              <a:rPr lang="en-US" sz="3200" dirty="0" smtClean="0">
                <a:solidFill>
                  <a:schemeClr val="tx1"/>
                </a:solidFill>
                <a:latin typeface="+mn-lt"/>
              </a:rPr>
              <a:t> Career Center</a:t>
            </a:r>
          </a:p>
        </p:txBody>
      </p:sp>
    </p:spTree>
    <p:extLst>
      <p:ext uri="{BB962C8B-B14F-4D97-AF65-F5344CB8AC3E}">
        <p14:creationId xmlns:p14="http://schemas.microsoft.com/office/powerpoint/2010/main" val="845173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617081"/>
            <a:ext cx="7772400" cy="1470025"/>
          </a:xfrm>
        </p:spPr>
        <p:txBody>
          <a:bodyPr>
            <a:normAutofit/>
          </a:bodyPr>
          <a:lstStyle/>
          <a:p>
            <a:r>
              <a:rPr lang="en-US" sz="4400" dirty="0" smtClean="0">
                <a:latin typeface="+mj-lt"/>
              </a:rPr>
              <a:t>The SLA Strategic Agenda = Envisioning </a:t>
            </a:r>
            <a:r>
              <a:rPr lang="en-US" sz="4400" dirty="0">
                <a:latin typeface="+mj-lt"/>
              </a:rPr>
              <a:t>A Bright </a:t>
            </a:r>
            <a:r>
              <a:rPr lang="en-US" sz="4400" dirty="0" smtClean="0">
                <a:latin typeface="+mj-lt"/>
              </a:rPr>
              <a:t>Future</a:t>
            </a:r>
            <a:endParaRPr lang="en-US" sz="4400" dirty="0">
              <a:latin typeface="+mj-lt"/>
            </a:endParaRPr>
          </a:p>
        </p:txBody>
      </p:sp>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09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03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5980" y="604435"/>
            <a:ext cx="8382000" cy="5315918"/>
          </a:xfrm>
        </p:spPr>
        <p:txBody>
          <a:bodyPr>
            <a:normAutofit fontScale="90000"/>
          </a:bodyPr>
          <a:lstStyle/>
          <a:p>
            <a:pPr algn="l" eaLnBrk="1" hangingPunct="1"/>
            <a:r>
              <a:rPr lang="en-US" sz="4000" dirty="0" smtClean="0">
                <a:latin typeface="+mj-lt"/>
              </a:rPr>
              <a:t>Each time I volunteered, whether building rock walls in the West Bank or working at a school in China, I felt very much like…an idiot. Every experience was new, from the food to the language. I came to cherish my stupidity. Every time I felt dumb, I learned something. </a:t>
            </a:r>
            <a:br>
              <a:rPr lang="en-US" sz="4000" dirty="0" smtClean="0">
                <a:latin typeface="+mj-lt"/>
              </a:rPr>
            </a:br>
            <a:r>
              <a:rPr lang="en-US" sz="3100" dirty="0" smtClean="0">
                <a:latin typeface="+mn-lt"/>
              </a:rPr>
              <a:t>Ken Budd. </a:t>
            </a:r>
            <a:r>
              <a:rPr lang="en-US" sz="3100" i="1" dirty="0" smtClean="0">
                <a:latin typeface="+mn-lt"/>
              </a:rPr>
              <a:t>The Voluntourist: A Six-Country Tale of Love, Loss, Fatherhood, Fate, and Singing Bon Jovi in Bethlehem</a:t>
            </a:r>
            <a:r>
              <a:rPr lang="en-US" sz="3100" dirty="0" smtClean="0">
                <a:latin typeface="+mn-lt"/>
              </a:rPr>
              <a:t>. 2012.</a:t>
            </a:r>
            <a:br>
              <a:rPr lang="en-US" sz="3100" dirty="0" smtClean="0">
                <a:latin typeface="+mn-lt"/>
              </a:rPr>
            </a:br>
            <a:endParaRPr lang="en-US" sz="3100" dirty="0" smtClean="0">
              <a:latin typeface="+mn-lt"/>
            </a:endParaRPr>
          </a:p>
        </p:txBody>
      </p:sp>
    </p:spTree>
    <p:extLst>
      <p:ext uri="{BB962C8B-B14F-4D97-AF65-F5344CB8AC3E}">
        <p14:creationId xmlns:p14="http://schemas.microsoft.com/office/powerpoint/2010/main" val="2737368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66792"/>
            <a:ext cx="7315200" cy="1219199"/>
          </a:xfrm>
        </p:spPr>
        <p:txBody>
          <a:bodyPr>
            <a:normAutofit fontScale="90000"/>
          </a:bodyPr>
          <a:lstStyle/>
          <a:p>
            <a:pPr eaLnBrk="1" hangingPunct="1"/>
            <a:r>
              <a:rPr lang="en-US" b="1" dirty="0" smtClean="0"/>
              <a:t/>
            </a:r>
            <a:br>
              <a:rPr lang="en-US" b="1" dirty="0" smtClean="0"/>
            </a:br>
            <a:r>
              <a:rPr lang="en-US" b="1" kern="1200" dirty="0">
                <a:solidFill>
                  <a:schemeClr val="tx1"/>
                </a:solidFill>
                <a:latin typeface="Arial" charset="0"/>
              </a:rPr>
              <a:t>Do you want to change </a:t>
            </a:r>
            <a:br>
              <a:rPr lang="en-US" b="1" kern="1200" dirty="0">
                <a:solidFill>
                  <a:schemeClr val="tx1"/>
                </a:solidFill>
                <a:latin typeface="Arial" charset="0"/>
              </a:rPr>
            </a:br>
            <a:r>
              <a:rPr lang="en-US" b="1" kern="1200" dirty="0" smtClean="0">
                <a:solidFill>
                  <a:schemeClr val="tx1"/>
                </a:solidFill>
                <a:latin typeface="Arial" charset="0"/>
              </a:rPr>
              <a:t>the </a:t>
            </a:r>
            <a:r>
              <a:rPr lang="en-US" b="1" kern="1200" dirty="0">
                <a:solidFill>
                  <a:schemeClr val="tx1"/>
                </a:solidFill>
                <a:latin typeface="Arial" charset="0"/>
              </a:rPr>
              <a:t>world?</a:t>
            </a:r>
            <a:r>
              <a:rPr lang="en-US" kern="1200" dirty="0">
                <a:solidFill>
                  <a:schemeClr val="tx1"/>
                </a:solidFill>
                <a:latin typeface="Arial" charset="0"/>
              </a:rPr>
              <a:t/>
            </a:r>
            <a:br>
              <a:rPr lang="en-US" kern="1200" dirty="0">
                <a:solidFill>
                  <a:schemeClr val="tx1"/>
                </a:solidFill>
                <a:latin typeface="Arial" charset="0"/>
              </a:rPr>
            </a:br>
            <a:endParaRPr lang="en-US" dirty="0" smtClean="0"/>
          </a:p>
        </p:txBody>
      </p:sp>
      <p:pic>
        <p:nvPicPr>
          <p:cNvPr id="41986" name="Picture 2" descr="C:\SLA\2013\2013 Leadership Summt\presentations\Chad Hy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600200"/>
            <a:ext cx="5733143"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5467049"/>
            <a:ext cx="2514600" cy="369332"/>
          </a:xfrm>
          <a:prstGeom prst="rect">
            <a:avLst/>
          </a:prstGeom>
          <a:noFill/>
        </p:spPr>
        <p:txBody>
          <a:bodyPr wrap="square" rtlCol="0">
            <a:spAutoFit/>
          </a:bodyPr>
          <a:lstStyle/>
          <a:p>
            <a:r>
              <a:rPr lang="en-US" dirty="0" smtClean="0"/>
              <a:t>Chadhymas.com</a:t>
            </a:r>
            <a:endParaRPr lang="en-US" dirty="0"/>
          </a:p>
        </p:txBody>
      </p:sp>
    </p:spTree>
    <p:extLst>
      <p:ext uri="{BB962C8B-B14F-4D97-AF65-F5344CB8AC3E}">
        <p14:creationId xmlns:p14="http://schemas.microsoft.com/office/powerpoint/2010/main" val="349219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576612"/>
            <a:ext cx="8229600" cy="1143000"/>
          </a:xfrm>
        </p:spPr>
        <p:txBody>
          <a:bodyPr>
            <a:noAutofit/>
          </a:bodyPr>
          <a:lstStyle/>
          <a:p>
            <a:r>
              <a:rPr lang="en-US" dirty="0"/>
              <a:t>The Emerging Role of the Global Information Professional</a:t>
            </a:r>
          </a:p>
        </p:txBody>
      </p:sp>
      <p:sp>
        <p:nvSpPr>
          <p:cNvPr id="3" name="Content Placeholder 2"/>
          <p:cNvSpPr>
            <a:spLocks noGrp="1"/>
          </p:cNvSpPr>
          <p:nvPr>
            <p:ph idx="1"/>
          </p:nvPr>
        </p:nvSpPr>
        <p:spPr>
          <a:xfrm>
            <a:off x="457200" y="1755184"/>
            <a:ext cx="8229600" cy="3746716"/>
          </a:xfrm>
        </p:spPr>
        <p:txBody>
          <a:bodyPr>
            <a:normAutofit/>
          </a:bodyPr>
          <a:lstStyle/>
          <a:p>
            <a:pPr marL="0" indent="0">
              <a:buNone/>
            </a:pPr>
            <a:r>
              <a:rPr lang="en-US" sz="3600" dirty="0" smtClean="0"/>
              <a:t>Who are we?</a:t>
            </a:r>
          </a:p>
          <a:p>
            <a:pPr marL="0" indent="0">
              <a:buNone/>
            </a:pPr>
            <a:r>
              <a:rPr lang="en-US" sz="3600" dirty="0" smtClean="0"/>
              <a:t>Where do we want to go?</a:t>
            </a:r>
          </a:p>
          <a:p>
            <a:pPr marL="0" indent="0">
              <a:buNone/>
            </a:pPr>
            <a:r>
              <a:rPr lang="en-US" sz="3600" dirty="0" smtClean="0"/>
              <a:t>How will we get there?</a:t>
            </a:r>
            <a:endParaRPr lang="en-US" sz="3600" dirty="0"/>
          </a:p>
          <a:p>
            <a:endParaRPr lang="en-US" dirty="0"/>
          </a:p>
        </p:txBody>
      </p:sp>
      <p:pic>
        <p:nvPicPr>
          <p:cNvPr id="2051" name="Picture 3" descr="C:\Users\Debbie\AppData\Local\Microsoft\Windows\Temporary Internet Files\Content.IE5\29UJG3SU\MC9004388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068" y="3358055"/>
            <a:ext cx="3550728" cy="239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03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19200" y="931188"/>
            <a:ext cx="6400800" cy="4648200"/>
          </a:xfrm>
        </p:spPr>
        <p:txBody>
          <a:bodyPr>
            <a:normAutofit lnSpcReduction="10000"/>
          </a:bodyPr>
          <a:lstStyle/>
          <a:p>
            <a:pPr algn="l" eaLnBrk="1" hangingPunct="1"/>
            <a:r>
              <a:rPr lang="en-US" sz="4400" dirty="0">
                <a:solidFill>
                  <a:schemeClr val="tx1"/>
                </a:solidFill>
                <a:latin typeface="+mj-lt"/>
              </a:rPr>
              <a:t>“Every time you are tempted to react in the same old way, ask if you want to be a prisoner of the past or a pioneer of the future.” </a:t>
            </a:r>
            <a:r>
              <a:rPr lang="en-US" sz="4400" dirty="0" smtClean="0">
                <a:solidFill>
                  <a:schemeClr val="tx1"/>
                </a:solidFill>
                <a:latin typeface="+mj-lt"/>
              </a:rPr>
              <a:t/>
            </a:r>
            <a:br>
              <a:rPr lang="en-US" sz="4400" dirty="0" smtClean="0">
                <a:solidFill>
                  <a:schemeClr val="tx1"/>
                </a:solidFill>
                <a:latin typeface="+mj-lt"/>
              </a:rPr>
            </a:br>
            <a:r>
              <a:rPr lang="en-US" sz="3600" dirty="0" smtClean="0">
                <a:solidFill>
                  <a:schemeClr val="tx1"/>
                </a:solidFill>
                <a:latin typeface="+mn-lt"/>
              </a:rPr>
              <a:t>Deepak Chopra</a:t>
            </a:r>
          </a:p>
        </p:txBody>
      </p:sp>
      <p:pic>
        <p:nvPicPr>
          <p:cNvPr id="1027" name="Picture 3" descr="C:\Users\Debbie\AppData\Local\Microsoft\Windows\Temporary Internet Files\Content.IE5\W3B3UQN3\MC90039103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554" y="4004460"/>
            <a:ext cx="1501445" cy="182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0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1143000"/>
          </a:xfrm>
        </p:spPr>
        <p:txBody>
          <a:bodyPr>
            <a:normAutofit/>
          </a:bodyPr>
          <a:lstStyle/>
          <a:p>
            <a:r>
              <a:rPr lang="en-US" dirty="0" smtClean="0"/>
              <a:t>Change – Love it or Hate it!</a:t>
            </a:r>
            <a:endParaRPr lang="en-US" dirty="0"/>
          </a:p>
        </p:txBody>
      </p:sp>
      <p:sp>
        <p:nvSpPr>
          <p:cNvPr id="3" name="Content Placeholder 2"/>
          <p:cNvSpPr>
            <a:spLocks noGrp="1"/>
          </p:cNvSpPr>
          <p:nvPr>
            <p:ph idx="1"/>
          </p:nvPr>
        </p:nvSpPr>
        <p:spPr>
          <a:xfrm>
            <a:off x="457200" y="1615698"/>
            <a:ext cx="8229600" cy="4267633"/>
          </a:xfrm>
        </p:spPr>
        <p:txBody>
          <a:bodyPr>
            <a:normAutofit lnSpcReduction="10000"/>
          </a:bodyPr>
          <a:lstStyle/>
          <a:p>
            <a:pPr marL="0" indent="0">
              <a:buNone/>
            </a:pPr>
            <a:r>
              <a:rPr lang="en-US" dirty="0"/>
              <a:t>“You miss 100 percent of the shots you never take.” -Wayne </a:t>
            </a:r>
            <a:r>
              <a:rPr lang="en-US" dirty="0" smtClean="0"/>
              <a:t>Gretzky</a:t>
            </a:r>
          </a:p>
          <a:p>
            <a:pPr marL="0" indent="0">
              <a:buNone/>
            </a:pPr>
            <a:endParaRPr lang="en-US" dirty="0"/>
          </a:p>
          <a:p>
            <a:pPr marL="0" indent="0">
              <a:buNone/>
            </a:pPr>
            <a:r>
              <a:rPr lang="en-US" dirty="0"/>
              <a:t>“All great changes are preceded by chaos.” </a:t>
            </a:r>
            <a:endParaRPr lang="en-US" dirty="0" smtClean="0"/>
          </a:p>
          <a:p>
            <a:pPr marL="0" indent="0">
              <a:buNone/>
            </a:pPr>
            <a:r>
              <a:rPr lang="en-US" dirty="0" smtClean="0"/>
              <a:t>-</a:t>
            </a:r>
            <a:r>
              <a:rPr lang="en-US" dirty="0"/>
              <a:t>Deepak </a:t>
            </a:r>
            <a:r>
              <a:rPr lang="en-US" dirty="0" smtClean="0"/>
              <a:t>Chopra</a:t>
            </a:r>
            <a:br>
              <a:rPr lang="en-US" dirty="0" smtClean="0"/>
            </a:br>
            <a:endParaRPr lang="en-US" dirty="0" smtClean="0"/>
          </a:p>
          <a:p>
            <a:pPr marL="0" indent="0">
              <a:buNone/>
            </a:pPr>
            <a:r>
              <a:rPr lang="en-US" dirty="0"/>
              <a:t>“If you can dream it, you can achieve it</a:t>
            </a:r>
            <a:r>
              <a:rPr lang="en-US" dirty="0" smtClean="0"/>
              <a:t>.”</a:t>
            </a:r>
          </a:p>
          <a:p>
            <a:pPr marL="0" indent="0">
              <a:buNone/>
            </a:pPr>
            <a:r>
              <a:rPr lang="en-US" dirty="0" smtClean="0"/>
              <a:t>Zig Zigler</a:t>
            </a:r>
            <a:endParaRPr lang="en-US" dirty="0"/>
          </a:p>
          <a:p>
            <a:pPr marL="0" indent="0">
              <a:buNone/>
            </a:pPr>
            <a:endParaRPr lang="en-US" dirty="0"/>
          </a:p>
        </p:txBody>
      </p:sp>
    </p:spTree>
    <p:extLst>
      <p:ext uri="{BB962C8B-B14F-4D97-AF65-F5344CB8AC3E}">
        <p14:creationId xmlns:p14="http://schemas.microsoft.com/office/powerpoint/2010/main" val="471405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739775"/>
            <a:ext cx="7772400" cy="1470025"/>
          </a:xfrm>
        </p:spPr>
        <p:txBody>
          <a:bodyPr/>
          <a:lstStyle/>
          <a:p>
            <a:pPr eaLnBrk="1" hangingPunct="1"/>
            <a:r>
              <a:rPr lang="en-US" dirty="0"/>
              <a:t> </a:t>
            </a:r>
            <a:r>
              <a:rPr lang="en-US" sz="4400" dirty="0" smtClean="0">
                <a:latin typeface="+mj-lt"/>
              </a:rPr>
              <a:t>Imagination </a:t>
            </a:r>
            <a:r>
              <a:rPr lang="en-US" sz="4400" dirty="0">
                <a:latin typeface="+mj-lt"/>
              </a:rPr>
              <a:t>L</a:t>
            </a:r>
            <a:r>
              <a:rPr lang="en-US" sz="4400" dirty="0" smtClean="0">
                <a:latin typeface="+mj-lt"/>
              </a:rPr>
              <a:t>ays the Tracks for Reality to Follow</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4648200" cy="348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49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43" y="590310"/>
            <a:ext cx="8843059" cy="4572000"/>
          </a:xfrm>
        </p:spPr>
        <p:txBody>
          <a:bodyPr>
            <a:normAutofit/>
          </a:bodyPr>
          <a:lstStyle/>
          <a:p>
            <a:pPr algn="l"/>
            <a:r>
              <a:rPr lang="en-US" dirty="0"/>
              <a:t>“Find what you love. Do what </a:t>
            </a:r>
            <a:r>
              <a:rPr lang="en-US" dirty="0" smtClean="0"/>
              <a:t>you love</a:t>
            </a:r>
            <a:r>
              <a:rPr lang="en-US" dirty="0"/>
              <a:t>. Your dreams are your roadmap. Follow them to the top of the mountain. It is the most amazing view.” </a:t>
            </a:r>
            <a:r>
              <a:rPr lang="en-US" dirty="0" smtClean="0"/>
              <a:t/>
            </a:r>
            <a:br>
              <a:rPr lang="en-US" dirty="0" smtClean="0"/>
            </a:br>
            <a:r>
              <a:rPr lang="en-US" sz="3600" dirty="0" smtClean="0">
                <a:latin typeface="+mn-lt"/>
              </a:rPr>
              <a:t>Tonian Hohberg </a:t>
            </a:r>
            <a:br>
              <a:rPr lang="en-US" sz="3600" dirty="0" smtClean="0">
                <a:latin typeface="+mn-lt"/>
              </a:rPr>
            </a:br>
            <a:r>
              <a:rPr lang="en-US" sz="3600" dirty="0" smtClean="0">
                <a:latin typeface="+mn-lt"/>
              </a:rPr>
              <a:t>FIDM </a:t>
            </a:r>
            <a:r>
              <a:rPr lang="en-US" sz="3600" dirty="0">
                <a:latin typeface="+mn-lt"/>
              </a:rPr>
              <a:t>Founder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645" y="3347998"/>
            <a:ext cx="3808071" cy="253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451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30166" y="381000"/>
            <a:ext cx="7528034" cy="1274379"/>
          </a:xfrm>
        </p:spPr>
        <p:txBody>
          <a:bodyPr>
            <a:normAutofit fontScale="90000"/>
          </a:bodyPr>
          <a:lstStyle/>
          <a:p>
            <a:pPr algn="l" eaLnBrk="1" hangingPunct="1"/>
            <a:r>
              <a:rPr lang="en-US" dirty="0" smtClean="0"/>
              <a:t>Lunch at the Beach in  San Diego   	with Me! </a:t>
            </a:r>
            <a:r>
              <a:rPr lang="en-US" dirty="0" smtClean="0">
                <a:hlinkClick r:id="rId3"/>
              </a:rPr>
              <a:t>http://bit.ly/slabeach</a:t>
            </a:r>
            <a:endParaRPr lang="en-US" dirty="0" smtClean="0"/>
          </a:p>
        </p:txBody>
      </p:sp>
      <p:pic>
        <p:nvPicPr>
          <p:cNvPr id="8195" name="Picture 2" descr="http://www.dep.state.fl.us/greenlodging/images/lodges/disney_floridian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49972"/>
            <a:ext cx="56515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702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304800"/>
            <a:ext cx="6629400" cy="1143000"/>
          </a:xfrm>
        </p:spPr>
        <p:txBody>
          <a:bodyPr/>
          <a:lstStyle/>
          <a:p>
            <a:r>
              <a:rPr lang="en-US" dirty="0" smtClean="0">
                <a:solidFill>
                  <a:schemeClr val="tx1"/>
                </a:solidFill>
              </a:rPr>
              <a:t>    See you in San Diego!</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7357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Box 1"/>
          <p:cNvSpPr txBox="1">
            <a:spLocks noChangeArrowheads="1"/>
          </p:cNvSpPr>
          <p:nvPr/>
        </p:nvSpPr>
        <p:spPr bwMode="auto">
          <a:xfrm>
            <a:off x="2757488" y="5341938"/>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hlinkClick r:id="rId4"/>
              </a:rPr>
              <a:t>Cue the music!</a:t>
            </a:r>
            <a:endParaRPr lang="en-US" sz="3200" dirty="0"/>
          </a:p>
        </p:txBody>
      </p:sp>
    </p:spTree>
    <p:extLst>
      <p:ext uri="{BB962C8B-B14F-4D97-AF65-F5344CB8AC3E}">
        <p14:creationId xmlns:p14="http://schemas.microsoft.com/office/powerpoint/2010/main" val="139317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1143000"/>
          </a:xfrm>
        </p:spPr>
        <p:txBody>
          <a:bodyPr>
            <a:normAutofit/>
          </a:bodyPr>
          <a:lstStyle/>
          <a:p>
            <a:r>
              <a:rPr lang="en-US" dirty="0"/>
              <a:t>Who are we?</a:t>
            </a:r>
          </a:p>
        </p:txBody>
      </p:sp>
      <p:sp>
        <p:nvSpPr>
          <p:cNvPr id="3" name="Content Placeholder 2"/>
          <p:cNvSpPr>
            <a:spLocks noGrp="1"/>
          </p:cNvSpPr>
          <p:nvPr>
            <p:ph idx="1"/>
          </p:nvPr>
        </p:nvSpPr>
        <p:spPr>
          <a:xfrm>
            <a:off x="457200" y="1473804"/>
            <a:ext cx="8229600" cy="4267633"/>
          </a:xfrm>
        </p:spPr>
        <p:txBody>
          <a:bodyPr>
            <a:normAutofit/>
          </a:bodyPr>
          <a:lstStyle/>
          <a:p>
            <a:pPr marL="0" indent="0">
              <a:buNone/>
            </a:pPr>
            <a:r>
              <a:rPr lang="en-US" dirty="0"/>
              <a:t> “…we librarians or information professionals definitely aren’t what we once were. If we play our KM (knowledge management) or ‘knowledge engineer’ cards right, there are very few areas in any organization in which we won’t have significant contributions to make.”</a:t>
            </a:r>
            <a:br>
              <a:rPr lang="en-US" dirty="0"/>
            </a:br>
            <a:r>
              <a:rPr lang="en-US" sz="2800" dirty="0"/>
              <a:t>“Education for Changing Roles” by Ulla de Stricker. </a:t>
            </a:r>
            <a:r>
              <a:rPr lang="en-US" sz="2800" i="1" dirty="0"/>
              <a:t>Information Outlook</a:t>
            </a:r>
            <a:r>
              <a:rPr lang="en-US" sz="2800" dirty="0"/>
              <a:t>, Oct/Nov 2009, p. 21.</a:t>
            </a:r>
            <a:endParaRPr lang="en-US" dirty="0"/>
          </a:p>
        </p:txBody>
      </p:sp>
    </p:spTree>
    <p:extLst>
      <p:ext uri="{BB962C8B-B14F-4D97-AF65-F5344CB8AC3E}">
        <p14:creationId xmlns:p14="http://schemas.microsoft.com/office/powerpoint/2010/main" val="165377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1143000"/>
          </a:xfrm>
        </p:spPr>
        <p:txBody>
          <a:bodyPr>
            <a:normAutofit/>
          </a:bodyPr>
          <a:lstStyle/>
          <a:p>
            <a:r>
              <a:rPr lang="en-US" dirty="0"/>
              <a:t>Do I look like a librarian?</a:t>
            </a:r>
          </a:p>
        </p:txBody>
      </p:sp>
      <p:sp>
        <p:nvSpPr>
          <p:cNvPr id="3" name="Content Placeholder 2"/>
          <p:cNvSpPr>
            <a:spLocks noGrp="1"/>
          </p:cNvSpPr>
          <p:nvPr>
            <p:ph idx="1"/>
          </p:nvPr>
        </p:nvSpPr>
        <p:spPr>
          <a:xfrm>
            <a:off x="457200" y="1615698"/>
            <a:ext cx="8229600" cy="4267633"/>
          </a:xfrm>
        </p:spPr>
        <p:txBody>
          <a:bodyPr>
            <a:normAutofit/>
          </a:bodyPr>
          <a:lstStyle/>
          <a:p>
            <a:r>
              <a:rPr lang="en-US" sz="3600" dirty="0"/>
              <a:t>What’s in a name?</a:t>
            </a:r>
          </a:p>
          <a:p>
            <a:r>
              <a:rPr lang="en-US" sz="3600" dirty="0"/>
              <a:t>Who are we?</a:t>
            </a:r>
          </a:p>
          <a:p>
            <a:r>
              <a:rPr lang="en-US" sz="3600" dirty="0"/>
              <a:t>What do we want to be called?</a:t>
            </a:r>
          </a:p>
          <a:p>
            <a:r>
              <a:rPr lang="en-US" sz="3600" dirty="0"/>
              <a:t>Does it matter?</a:t>
            </a:r>
          </a:p>
          <a:p>
            <a:pPr marL="0" indent="0">
              <a:buNone/>
            </a:pPr>
            <a:r>
              <a:rPr lang="en-US" sz="2800"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99" y="3418400"/>
            <a:ext cx="34321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69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6706"/>
            <a:ext cx="8229600" cy="1442812"/>
          </a:xfrm>
        </p:spPr>
        <p:txBody>
          <a:bodyPr>
            <a:normAutofit/>
          </a:bodyPr>
          <a:lstStyle/>
          <a:p>
            <a:pPr marL="0" indent="0" algn="ctr">
              <a:buNone/>
            </a:pPr>
            <a:r>
              <a:rPr lang="en-US" sz="4400" dirty="0">
                <a:latin typeface="+mj-lt"/>
              </a:rPr>
              <a:t>Where are we going as information professionals/librarians?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3394" y="1865425"/>
            <a:ext cx="4972105" cy="383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360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4"/>
            <a:ext cx="8229600" cy="1143000"/>
          </a:xfrm>
        </p:spPr>
        <p:txBody>
          <a:bodyPr>
            <a:normAutofit/>
          </a:bodyPr>
          <a:lstStyle/>
          <a:p>
            <a:pPr marL="0" indent="0"/>
            <a:r>
              <a:rPr lang="en-US" dirty="0"/>
              <a:t>How will we get there?</a:t>
            </a:r>
          </a:p>
        </p:txBody>
      </p:sp>
      <p:sp>
        <p:nvSpPr>
          <p:cNvPr id="3" name="Content Placeholder 2"/>
          <p:cNvSpPr>
            <a:spLocks noGrp="1"/>
          </p:cNvSpPr>
          <p:nvPr>
            <p:ph idx="1"/>
          </p:nvPr>
        </p:nvSpPr>
        <p:spPr>
          <a:xfrm>
            <a:off x="1150882" y="1593484"/>
            <a:ext cx="7252138" cy="4267633"/>
          </a:xfrm>
        </p:spPr>
        <p:txBody>
          <a:bodyPr>
            <a:normAutofit/>
          </a:bodyPr>
          <a:lstStyle/>
          <a:p>
            <a:pPr marL="514350" indent="-514350">
              <a:buFont typeface="+mj-lt"/>
              <a:buAutoNum type="arabicPeriod"/>
            </a:pPr>
            <a:r>
              <a:rPr lang="en-US" dirty="0"/>
              <a:t>Be proactive</a:t>
            </a:r>
          </a:p>
          <a:p>
            <a:pPr marL="514350" indent="-514350">
              <a:buFont typeface="+mj-lt"/>
              <a:buAutoNum type="arabicPeriod"/>
            </a:pPr>
            <a:r>
              <a:rPr lang="en-US" dirty="0"/>
              <a:t>Take risks</a:t>
            </a:r>
          </a:p>
          <a:p>
            <a:pPr marL="514350" indent="-514350">
              <a:buFont typeface="+mj-lt"/>
              <a:buAutoNum type="arabicPeriod"/>
            </a:pPr>
            <a:r>
              <a:rPr lang="en-US" dirty="0"/>
              <a:t>Get education</a:t>
            </a:r>
          </a:p>
          <a:p>
            <a:pPr marL="514350" indent="-514350">
              <a:buFont typeface="+mj-lt"/>
              <a:buAutoNum type="arabicPeriod"/>
            </a:pPr>
            <a:r>
              <a:rPr lang="en-US" dirty="0"/>
              <a:t>Invest in yourself</a:t>
            </a:r>
          </a:p>
          <a:p>
            <a:endParaRPr lang="en-US" dirty="0"/>
          </a:p>
        </p:txBody>
      </p:sp>
      <p:pic>
        <p:nvPicPr>
          <p:cNvPr id="4098" name="Picture 2" descr="C:\Users\Debbie\AppData\Local\Microsoft\Windows\Temporary Internet Files\Content.IE5\S29194ZN\MP9004010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308" y="1615698"/>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8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5698"/>
            <a:ext cx="8229600" cy="4267633"/>
          </a:xfrm>
        </p:spPr>
        <p:txBody>
          <a:bodyPr>
            <a:normAutofit/>
          </a:bodyPr>
          <a:lstStyle/>
          <a:p>
            <a:pPr marL="0" indent="0" algn="ctr">
              <a:buNone/>
            </a:pPr>
            <a:r>
              <a:rPr lang="en-US" sz="4400" dirty="0"/>
              <a:t>“LIS skills are good currency, but only for those with the flexibility and insight to exploit the opportunities. “</a:t>
            </a:r>
          </a:p>
          <a:p>
            <a:pPr marL="0" indent="0" algn="ctr">
              <a:buNone/>
            </a:pPr>
            <a:r>
              <a:rPr lang="en-US" sz="3600" dirty="0"/>
              <a:t>Stephen Abram, </a:t>
            </a:r>
            <a:r>
              <a:rPr lang="en-US" sz="3600" dirty="0" smtClean="0"/>
              <a:t>Dysart &amp; Jones</a:t>
            </a:r>
            <a:endParaRPr lang="en-US" sz="3600" dirty="0"/>
          </a:p>
          <a:p>
            <a:pPr marL="0" indent="0">
              <a:buNone/>
            </a:pPr>
            <a:endParaRPr lang="en-US" dirty="0"/>
          </a:p>
        </p:txBody>
      </p:sp>
    </p:spTree>
    <p:extLst>
      <p:ext uri="{BB962C8B-B14F-4D97-AF65-F5344CB8AC3E}">
        <p14:creationId xmlns:p14="http://schemas.microsoft.com/office/powerpoint/2010/main" val="2406823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483"/>
            <a:ext cx="8229600" cy="1788219"/>
          </a:xfrm>
        </p:spPr>
        <p:txBody>
          <a:bodyPr>
            <a:normAutofit/>
          </a:bodyPr>
          <a:lstStyle/>
          <a:p>
            <a:pPr marL="0" indent="0"/>
            <a:r>
              <a:rPr lang="en-US" dirty="0"/>
              <a:t>How do we transform ourselves, our jobs and the places we work?</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464" y="2703513"/>
            <a:ext cx="2719387"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36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431"/>
            <a:ext cx="8229600" cy="1143000"/>
          </a:xfrm>
        </p:spPr>
        <p:txBody>
          <a:bodyPr>
            <a:noAutofit/>
          </a:bodyPr>
          <a:lstStyle/>
          <a:p>
            <a:r>
              <a:rPr lang="en-US" dirty="0"/>
              <a:t>Transform Knowledge and Expertise into Strategic </a:t>
            </a:r>
            <a:r>
              <a:rPr lang="en-US" dirty="0" smtClean="0"/>
              <a:t>Value</a:t>
            </a:r>
            <a:endParaRPr lang="en-US" dirty="0"/>
          </a:p>
        </p:txBody>
      </p:sp>
      <p:sp>
        <p:nvSpPr>
          <p:cNvPr id="3" name="Content Placeholder 2"/>
          <p:cNvSpPr>
            <a:spLocks noGrp="1"/>
          </p:cNvSpPr>
          <p:nvPr>
            <p:ph idx="1"/>
          </p:nvPr>
        </p:nvSpPr>
        <p:spPr>
          <a:xfrm>
            <a:off x="581186" y="1801678"/>
            <a:ext cx="8229600" cy="4025685"/>
          </a:xfrm>
        </p:spPr>
        <p:txBody>
          <a:bodyPr>
            <a:normAutofit/>
          </a:bodyPr>
          <a:lstStyle/>
          <a:p>
            <a:r>
              <a:rPr lang="en-US" sz="3600" dirty="0"/>
              <a:t>Are </a:t>
            </a:r>
            <a:r>
              <a:rPr lang="en-US" sz="3600" dirty="0" smtClean="0"/>
              <a:t>you </a:t>
            </a:r>
            <a:r>
              <a:rPr lang="en-US" sz="3600" dirty="0"/>
              <a:t>an </a:t>
            </a:r>
            <a:r>
              <a:rPr lang="en-US" sz="3600" dirty="0" smtClean="0"/>
              <a:t>investment </a:t>
            </a:r>
            <a:r>
              <a:rPr lang="en-US" sz="3600" dirty="0"/>
              <a:t>or an </a:t>
            </a:r>
            <a:r>
              <a:rPr lang="en-US" sz="3600" dirty="0" smtClean="0"/>
              <a:t>expense?</a:t>
            </a:r>
          </a:p>
          <a:p>
            <a:r>
              <a:rPr lang="en-US" sz="3600" dirty="0"/>
              <a:t>Forge a brand </a:t>
            </a:r>
            <a:endParaRPr lang="en-US" sz="3600" dirty="0" smtClean="0"/>
          </a:p>
          <a:p>
            <a:r>
              <a:rPr lang="en-US" sz="3600" dirty="0" smtClean="0"/>
              <a:t>Communicate and demonstrate value</a:t>
            </a:r>
          </a:p>
          <a:p>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3783591"/>
            <a:ext cx="3135313" cy="192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30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9920</TotalTime>
  <Words>2245</Words>
  <Application>Microsoft Office PowerPoint</Application>
  <PresentationFormat>On-screen Show (4:3)</PresentationFormat>
  <Paragraphs>218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Global Information Manager: Creating Strategic Value</vt:lpstr>
      <vt:lpstr>The Emerging Role of the Global Information Professional</vt:lpstr>
      <vt:lpstr>Who are we?</vt:lpstr>
      <vt:lpstr>Do I look like a librarian?</vt:lpstr>
      <vt:lpstr>PowerPoint Presentation</vt:lpstr>
      <vt:lpstr>How will we get there?</vt:lpstr>
      <vt:lpstr>PowerPoint Presentation</vt:lpstr>
      <vt:lpstr>How do we transform ourselves, our jobs and the places we work?</vt:lpstr>
      <vt:lpstr>Transform Knowledge and Expertise into Strategic Value</vt:lpstr>
      <vt:lpstr>           Transformation =       Value + Empowerment </vt:lpstr>
      <vt:lpstr>Are we managers or leaders?</vt:lpstr>
      <vt:lpstr>Don’t Confuse Effort with Results</vt:lpstr>
      <vt:lpstr>PowerPoint Presentation</vt:lpstr>
      <vt:lpstr>A New Strategic Agenda: Success in 2012 and Beyond</vt:lpstr>
      <vt:lpstr>SLA Strategic Agenda  Key Focus Areas </vt:lpstr>
      <vt:lpstr>SLA Member Benefits  and Opportunities </vt:lpstr>
      <vt:lpstr>The SLA Strategic Agenda = Envisioning A Bright Future</vt:lpstr>
      <vt:lpstr>Each time I volunteered, whether building rock walls in the West Bank or working at a school in China, I felt very much like…an idiot. Every experience was new, from the food to the language. I came to cherish my stupidity. Every time I felt dumb, I learned something.  Ken Budd. The Voluntourist: A Six-Country Tale of Love, Loss, Fatherhood, Fate, and Singing Bon Jovi in Bethlehem. 2012. </vt:lpstr>
      <vt:lpstr> Do you want to change  the world? </vt:lpstr>
      <vt:lpstr>PowerPoint Presentation</vt:lpstr>
      <vt:lpstr>Change – Love it or Hate it!</vt:lpstr>
      <vt:lpstr> Imagination Lays the Tracks for Reality to Follow</vt:lpstr>
      <vt:lpstr>“Find what you love. Do what you love. Your dreams are your roadmap. Follow them to the top of the mountain. It is the most amazing view.”  Tonian Hohberg  FIDM Founder</vt:lpstr>
      <vt:lpstr>Lunch at the Beach in  San Diego    with Me! http://bit.ly/slabeach</vt:lpstr>
      <vt:lpstr>    See you in San Diego!</vt:lpstr>
    </vt:vector>
  </TitlesOfParts>
  <Company>The DD&amp;P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Feng</dc:creator>
  <cp:lastModifiedBy>Deb</cp:lastModifiedBy>
  <cp:revision>31</cp:revision>
  <dcterms:created xsi:type="dcterms:W3CDTF">2010-04-08T14:22:27Z</dcterms:created>
  <dcterms:modified xsi:type="dcterms:W3CDTF">2013-04-11T01:10:54Z</dcterms:modified>
</cp:coreProperties>
</file>