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66" r:id="rId4"/>
    <p:sldId id="258" r:id="rId5"/>
    <p:sldId id="273" r:id="rId6"/>
    <p:sldId id="293" r:id="rId7"/>
    <p:sldId id="294" r:id="rId8"/>
    <p:sldId id="292" r:id="rId9"/>
    <p:sldId id="299" r:id="rId10"/>
    <p:sldId id="296" r:id="rId11"/>
    <p:sldId id="297" r:id="rId12"/>
    <p:sldId id="298" r:id="rId13"/>
    <p:sldId id="282" r:id="rId14"/>
    <p:sldId id="288" r:id="rId15"/>
    <p:sldId id="301" r:id="rId16"/>
    <p:sldId id="290" r:id="rId17"/>
    <p:sldId id="286" r:id="rId18"/>
    <p:sldId id="289" r:id="rId19"/>
    <p:sldId id="291" r:id="rId20"/>
    <p:sldId id="277" r:id="rId21"/>
    <p:sldId id="279" r:id="rId22"/>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8">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8" autoAdjust="0"/>
    <p:restoredTop sz="77529" autoAdjust="0"/>
  </p:normalViewPr>
  <p:slideViewPr>
    <p:cSldViewPr>
      <p:cViewPr varScale="1">
        <p:scale>
          <a:sx n="89" d="100"/>
          <a:sy n="89" d="100"/>
        </p:scale>
        <p:origin x="23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676" y="-108"/>
      </p:cViewPr>
      <p:guideLst>
        <p:guide orient="horz" pos="2958"/>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9662"/>
          </a:xfrm>
          <a:prstGeom prst="rect">
            <a:avLst/>
          </a:prstGeom>
        </p:spPr>
        <p:txBody>
          <a:bodyPr vert="horz" lIns="94101" tIns="47051" rIns="94101" bIns="47051" rtlCol="0"/>
          <a:lstStyle>
            <a:lvl1pPr algn="l">
              <a:defRPr sz="1200"/>
            </a:lvl1pPr>
          </a:lstStyle>
          <a:p>
            <a:endParaRPr lang="en-US"/>
          </a:p>
        </p:txBody>
      </p:sp>
      <p:sp>
        <p:nvSpPr>
          <p:cNvPr id="3" name="Date Placeholder 2"/>
          <p:cNvSpPr>
            <a:spLocks noGrp="1"/>
          </p:cNvSpPr>
          <p:nvPr>
            <p:ph type="dt" idx="1"/>
          </p:nvPr>
        </p:nvSpPr>
        <p:spPr>
          <a:xfrm>
            <a:off x="4008705" y="0"/>
            <a:ext cx="3066732" cy="469662"/>
          </a:xfrm>
          <a:prstGeom prst="rect">
            <a:avLst/>
          </a:prstGeom>
        </p:spPr>
        <p:txBody>
          <a:bodyPr vert="horz" lIns="94101" tIns="47051" rIns="94101" bIns="47051" rtlCol="0"/>
          <a:lstStyle>
            <a:lvl1pPr algn="r">
              <a:defRPr sz="1200"/>
            </a:lvl1pPr>
          </a:lstStyle>
          <a:p>
            <a:fld id="{9A24FF61-2B47-4441-8F73-8371056C37F4}" type="datetimeFigureOut">
              <a:rPr lang="en-US" smtClean="0"/>
              <a:t>7/13/2017</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01" tIns="47051" rIns="94101" bIns="47051" rtlCol="0" anchor="ctr"/>
          <a:lstStyle/>
          <a:p>
            <a:endParaRPr lang="en-US"/>
          </a:p>
        </p:txBody>
      </p:sp>
      <p:sp>
        <p:nvSpPr>
          <p:cNvPr id="5" name="Notes Placeholder 4"/>
          <p:cNvSpPr>
            <a:spLocks noGrp="1"/>
          </p:cNvSpPr>
          <p:nvPr>
            <p:ph type="body" sz="quarter" idx="3"/>
          </p:nvPr>
        </p:nvSpPr>
        <p:spPr>
          <a:xfrm>
            <a:off x="707708" y="4461789"/>
            <a:ext cx="5661660" cy="4226957"/>
          </a:xfrm>
          <a:prstGeom prst="rect">
            <a:avLst/>
          </a:prstGeom>
        </p:spPr>
        <p:txBody>
          <a:bodyPr vert="horz" lIns="94101" tIns="47051" rIns="94101" bIns="470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21947"/>
            <a:ext cx="3066732" cy="469662"/>
          </a:xfrm>
          <a:prstGeom prst="rect">
            <a:avLst/>
          </a:prstGeom>
        </p:spPr>
        <p:txBody>
          <a:bodyPr vert="horz" lIns="94101" tIns="47051" rIns="94101" bIns="47051"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7"/>
            <a:ext cx="3066732" cy="469662"/>
          </a:xfrm>
          <a:prstGeom prst="rect">
            <a:avLst/>
          </a:prstGeom>
        </p:spPr>
        <p:txBody>
          <a:bodyPr vert="horz" lIns="94101" tIns="47051" rIns="94101" bIns="47051" rtlCol="0" anchor="b"/>
          <a:lstStyle>
            <a:lvl1pPr algn="r">
              <a:defRPr sz="1200"/>
            </a:lvl1pPr>
          </a:lstStyle>
          <a:p>
            <a:fld id="{7B8A8B3A-E119-4E2C-A3B9-87A72F85AEA3}" type="slidenum">
              <a:rPr lang="en-US" smtClean="0"/>
              <a:t>‹#›</a:t>
            </a:fld>
            <a:endParaRPr lang="en-US"/>
          </a:p>
        </p:txBody>
      </p:sp>
    </p:spTree>
    <p:extLst>
      <p:ext uri="{BB962C8B-B14F-4D97-AF65-F5344CB8AC3E}">
        <p14:creationId xmlns:p14="http://schemas.microsoft.com/office/powerpoint/2010/main" val="96126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-Thank Zimmerman Associates for sponsoring my attendance here at SLA.</a:t>
            </a:r>
          </a:p>
          <a:p>
            <a:r>
              <a:rPr lang="en-US" baseline="0" dirty="0" smtClean="0"/>
              <a:t>-I am a contractor for the NIH Library, Custom Information Solutions Team under the direction of James King. </a:t>
            </a:r>
          </a:p>
          <a:p>
            <a:r>
              <a:rPr lang="en-US" baseline="0" dirty="0" smtClean="0"/>
              <a:t>-I am the Project Manager for AlzPED and work directly with two Program Directors for Drug Development, at the National Institute on Aging.</a:t>
            </a:r>
          </a:p>
          <a:p>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a:t>
            </a:fld>
            <a:endParaRPr lang="en-US" dirty="0"/>
          </a:p>
        </p:txBody>
      </p:sp>
    </p:spTree>
    <p:extLst>
      <p:ext uri="{BB962C8B-B14F-4D97-AF65-F5344CB8AC3E}">
        <p14:creationId xmlns:p14="http://schemas.microsoft.com/office/powerpoint/2010/main" val="556648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Therapeutic Targets offer their own set of ambiguous terms. For instance one of the primary targets for the treatment of Alzheimer’s disease is “amyloid beta precursor protein”. It is often referred to as APP, but it is referenced as a variety of other terms, abbreviations, and acronyms  such as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1Abeta protein, αβ protein, simply αβ, Amyloid beta, Amyloid β, αβ peptide, and on and on.  You see the variety of ways one might try and search for these terms.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Two to the databases we link to offer synonyms: Open Targets(5) and Pharos(6). Pharos is the Knowledge Management Center for the Illuminating the </a:t>
            </a:r>
            <a:r>
              <a:rPr lang="en-US" sz="1200" b="0" i="0" u="none" strike="noStrike" kern="1200" baseline="0" dirty="0" err="1" smtClean="0">
                <a:solidFill>
                  <a:schemeClr val="tx1"/>
                </a:solidFill>
                <a:latin typeface="+mn-lt"/>
                <a:ea typeface="+mn-ea"/>
                <a:cs typeface="+mn-cs"/>
              </a:rPr>
              <a:t>Druggable</a:t>
            </a:r>
            <a:r>
              <a:rPr lang="en-US" sz="1200" b="0" i="0" u="none" strike="noStrike" kern="1200" baseline="0" dirty="0" smtClean="0">
                <a:solidFill>
                  <a:schemeClr val="tx1"/>
                </a:solidFill>
                <a:latin typeface="+mn-lt"/>
                <a:ea typeface="+mn-ea"/>
                <a:cs typeface="+mn-cs"/>
              </a:rPr>
              <a:t> Genome, funded by the National Institutes of Health. </a:t>
            </a:r>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10</a:t>
            </a:fld>
            <a:endParaRPr lang="en-US"/>
          </a:p>
        </p:txBody>
      </p:sp>
    </p:spTree>
    <p:extLst>
      <p:ext uri="{BB962C8B-B14F-4D97-AF65-F5344CB8AC3E}">
        <p14:creationId xmlns:p14="http://schemas.microsoft.com/office/powerpoint/2010/main" val="419041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Animal models can be procured from laboratory animal model providers. Other emerging models are produced in laboratories and validated for their genetic background and pathophysiological properties.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Animal models are often described by their cell line and genetic background, but as with therapeutic agents and targets, there are multiple ways of describing cell lines and genetic grounds. These variations create obstacles in clear and consistent identification and discovery.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AlzForum provides a news website and information resource dedicated to helping researchers accelerate discovery, and they try to provide known synonyms for the various ways these models are described.  Here are examples of two well known AD mouse models.  </a:t>
            </a:r>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11</a:t>
            </a:fld>
            <a:endParaRPr lang="en-US"/>
          </a:p>
        </p:txBody>
      </p:sp>
    </p:spTree>
    <p:extLst>
      <p:ext uri="{BB962C8B-B14F-4D97-AF65-F5344CB8AC3E}">
        <p14:creationId xmlns:p14="http://schemas.microsoft.com/office/powerpoint/2010/main" val="112980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013">
              <a:defRPr/>
            </a:pPr>
            <a:r>
              <a:rPr lang="en-US" baseline="0" dirty="0" smtClean="0"/>
              <a:t>Our Outcomes section provides a quick over view of each study’s outcomes and unifies the terminology used to describe outcomes and their parameters.</a:t>
            </a:r>
          </a:p>
          <a:p>
            <a:pPr defTabSz="941013">
              <a:defRPr/>
            </a:pPr>
            <a:r>
              <a:rPr lang="en-US" baseline="0" dirty="0" smtClean="0"/>
              <a:t>Dr. Refolo has delineated 14 Outcome Measures . Over 400 parameters have been identified as measurements of  treatment effectiveness.    These parameters often seem to be very similar but are measuring very discrete things.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12</a:t>
            </a:fld>
            <a:endParaRPr lang="en-US" dirty="0"/>
          </a:p>
        </p:txBody>
      </p:sp>
    </p:spTree>
    <p:extLst>
      <p:ext uri="{BB962C8B-B14F-4D97-AF65-F5344CB8AC3E}">
        <p14:creationId xmlns:p14="http://schemas.microsoft.com/office/powerpoint/2010/main" val="48306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AlzPED is still very young and not well known in the Alzheimer’s disease research community.   A few presentations have been made to communities such as this, and to the Neuroscience Community.   It will be presented during the Alzheimer’s Association International Conference in London next month.  Feedback about AlzPED has been collected by conducting beta tests, looking at usage statistics.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interviewed groups from the NIH Library, the University of Maryland, and  Funding Leaders within the AD Research Community.</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13</a:t>
            </a:fld>
            <a:endParaRPr lang="en-US"/>
          </a:p>
        </p:txBody>
      </p:sp>
    </p:spTree>
    <p:extLst>
      <p:ext uri="{BB962C8B-B14F-4D97-AF65-F5344CB8AC3E}">
        <p14:creationId xmlns:p14="http://schemas.microsoft.com/office/powerpoint/2010/main" val="1587009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 was noted by multiple beta testers that the b</a:t>
            </a:r>
            <a:r>
              <a:rPr lang="en-US" dirty="0" smtClean="0"/>
              <a:t>iggest weakness</a:t>
            </a:r>
            <a:r>
              <a:rPr lang="en-US" baseline="0" dirty="0" smtClean="0"/>
              <a:t> in Alzheimer’s research is the inability to unify concepts because of the variety of synonyms, terms, and abbreviations used to describe the same thing.  This also seems to be a general complaint  from investigators in the research community.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14</a:t>
            </a:fld>
            <a:endParaRPr lang="en-US"/>
          </a:p>
        </p:txBody>
      </p:sp>
    </p:spTree>
    <p:extLst>
      <p:ext uri="{BB962C8B-B14F-4D97-AF65-F5344CB8AC3E}">
        <p14:creationId xmlns:p14="http://schemas.microsoft.com/office/powerpoint/2010/main" val="3366148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comments offer good information about how users may want to use the database for analysis, and to add their own information.</a:t>
            </a:r>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15</a:t>
            </a:fld>
            <a:endParaRPr lang="en-US"/>
          </a:p>
        </p:txBody>
      </p:sp>
    </p:spTree>
    <p:extLst>
      <p:ext uri="{BB962C8B-B14F-4D97-AF65-F5344CB8AC3E}">
        <p14:creationId xmlns:p14="http://schemas.microsoft.com/office/powerpoint/2010/main" val="204594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Positive</a:t>
            </a:r>
            <a:r>
              <a:rPr lang="en-US" baseline="0" dirty="0" smtClean="0"/>
              <a:t> comments  from  leaders in the AD  Funding community included those show: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Additional comments</a:t>
            </a:r>
            <a:r>
              <a:rPr lang="en-US" baseline="0" dirty="0" smtClean="0"/>
              <a:t> include: </a:t>
            </a:r>
            <a:r>
              <a:rPr lang="en-US" dirty="0" smtClean="0"/>
              <a:t>“Easy to navigate, easy to search, the content is helpful.”   They find value in</a:t>
            </a:r>
            <a:r>
              <a:rPr lang="en-US" baseline="0" dirty="0" smtClean="0"/>
              <a:t> using the system, and believe it will help change the culture of sloppy reporting.  </a:t>
            </a:r>
            <a:endParaRPr lang="en-US" dirty="0" smtClean="0"/>
          </a:p>
          <a:p>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16</a:t>
            </a:fld>
            <a:endParaRPr lang="en-US"/>
          </a:p>
        </p:txBody>
      </p:sp>
    </p:spTree>
    <p:extLst>
      <p:ext uri="{BB962C8B-B14F-4D97-AF65-F5344CB8AC3E}">
        <p14:creationId xmlns:p14="http://schemas.microsoft.com/office/powerpoint/2010/main" val="3703659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Comments from</a:t>
            </a:r>
            <a:r>
              <a:rPr lang="en-US" baseline="0" dirty="0" smtClean="0"/>
              <a:t> experienced researchers and funders included: </a:t>
            </a:r>
            <a:r>
              <a:rPr lang="en-US" dirty="0" smtClean="0"/>
              <a:t>They find value in</a:t>
            </a:r>
            <a:r>
              <a:rPr lang="en-US" baseline="0" dirty="0" smtClean="0"/>
              <a:t> using the system, and believe it will help change the culture of sloppy reporting.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17</a:t>
            </a:fld>
            <a:endParaRPr lang="en-US"/>
          </a:p>
        </p:txBody>
      </p:sp>
    </p:spTree>
    <p:extLst>
      <p:ext uri="{BB962C8B-B14F-4D97-AF65-F5344CB8AC3E}">
        <p14:creationId xmlns:p14="http://schemas.microsoft.com/office/powerpoint/2010/main" val="158142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18</a:t>
            </a:fld>
            <a:endParaRPr lang="en-US"/>
          </a:p>
        </p:txBody>
      </p:sp>
    </p:spTree>
    <p:extLst>
      <p:ext uri="{BB962C8B-B14F-4D97-AF65-F5344CB8AC3E}">
        <p14:creationId xmlns:p14="http://schemas.microsoft.com/office/powerpoint/2010/main" val="3622740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a:t>
            </a:r>
            <a:r>
              <a:rPr lang="en-US" baseline="0" dirty="0" smtClean="0"/>
              <a:t> all of my team mates for their help and support in this project.</a:t>
            </a:r>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19</a:t>
            </a:fld>
            <a:endParaRPr lang="en-US"/>
          </a:p>
        </p:txBody>
      </p:sp>
    </p:spTree>
    <p:extLst>
      <p:ext uri="{BB962C8B-B14F-4D97-AF65-F5344CB8AC3E}">
        <p14:creationId xmlns:p14="http://schemas.microsoft.com/office/powerpoint/2010/main" val="265060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Alzheimer’s disease:</a:t>
            </a:r>
          </a:p>
          <a:p>
            <a:r>
              <a:rPr lang="en-US" baseline="0" dirty="0" smtClean="0"/>
              <a:t>-$226 Billion to care for Alzheimer’s patients in 2015; 236 Billion in 2016, and the figure will be over $259 Billion for this year.</a:t>
            </a:r>
          </a:p>
          <a:p>
            <a:r>
              <a:rPr lang="en-US" baseline="0" dirty="0" smtClean="0"/>
              <a:t>-With 3 decades of research there are only 5 drugs that marginally treat symptoms.  There is no treatment or cure for the disease.</a:t>
            </a:r>
          </a:p>
          <a:p>
            <a:endParaRPr lang="en-US" baseline="0" dirty="0" smtClean="0"/>
          </a:p>
          <a:p>
            <a:r>
              <a:rPr lang="en-US" baseline="0" dirty="0" smtClean="0"/>
              <a:t>We all know someone who has Alzheimer’s disease and we know how it affects them and their loved ones.</a:t>
            </a:r>
          </a:p>
          <a:p>
            <a:endParaRPr lang="en-US" baseline="0" dirty="0" smtClean="0"/>
          </a:p>
          <a:p>
            <a:r>
              <a:rPr lang="en-US" baseline="0" dirty="0" smtClean="0"/>
              <a:t>There have also been several articles in the literature  over the past half decade about the need for increased rigor and reproducibility in preclinical research.  NIH has been leading this charge on this and placing a focus on this issue in all research areas.  </a:t>
            </a:r>
          </a:p>
          <a:p>
            <a:endParaRPr lang="en-US" baseline="0" dirty="0" smtClean="0"/>
          </a:p>
          <a:p>
            <a:r>
              <a:rPr lang="en-US" sz="1200" b="0" i="0" u="none" strike="noStrike" kern="1200" baseline="0" dirty="0" smtClean="0">
                <a:solidFill>
                  <a:schemeClr val="tx1"/>
                </a:solidFill>
                <a:latin typeface="+mn-lt"/>
                <a:ea typeface="+mn-ea"/>
                <a:cs typeface="+mn-cs"/>
              </a:rPr>
              <a:t>Program Directors at the National Institute on Aging want to increase reproducibility in Alzheimer’s drug development studies, and ensure funding goes toward studies which follow reporting guidelines. They have worked with the National Institutes of Health Library to develop the International Alzheimer’s Disease Research Portfolio, which allows funding organizations to quickly assess who is funding what projects. Based on this success, NIA and the NIH Library teamed up to develop the Alzheimer’s Disease Preclinical Efficacy Database. This presentation will look at the need to promote rigor and reproducibility, the ontologies we have identified to help unify AD subject areas,  the early feedback received for the website. </a:t>
            </a:r>
            <a:endParaRPr lang="en-US" baseline="0" dirty="0" smtClean="0"/>
          </a:p>
        </p:txBody>
      </p:sp>
      <p:sp>
        <p:nvSpPr>
          <p:cNvPr id="4" name="Slide Number Placeholder 3"/>
          <p:cNvSpPr>
            <a:spLocks noGrp="1"/>
          </p:cNvSpPr>
          <p:nvPr>
            <p:ph type="sldNum" sz="quarter" idx="10"/>
          </p:nvPr>
        </p:nvSpPr>
        <p:spPr/>
        <p:txBody>
          <a:bodyPr/>
          <a:lstStyle/>
          <a:p>
            <a:fld id="{7B8A8B3A-E119-4E2C-A3B9-87A72F85AEA3}" type="slidenum">
              <a:rPr lang="en-US" smtClean="0"/>
              <a:t>2</a:t>
            </a:fld>
            <a:endParaRPr lang="en-US"/>
          </a:p>
        </p:txBody>
      </p:sp>
    </p:spTree>
    <p:extLst>
      <p:ext uri="{BB962C8B-B14F-4D97-AF65-F5344CB8AC3E}">
        <p14:creationId xmlns:p14="http://schemas.microsoft.com/office/powerpoint/2010/main" val="3532658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information</a:t>
            </a:r>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20</a:t>
            </a:fld>
            <a:endParaRPr lang="en-US"/>
          </a:p>
        </p:txBody>
      </p:sp>
    </p:spTree>
    <p:extLst>
      <p:ext uri="{BB962C8B-B14F-4D97-AF65-F5344CB8AC3E}">
        <p14:creationId xmlns:p14="http://schemas.microsoft.com/office/powerpoint/2010/main" val="103565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23" lv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PubMed does an excellent job of indexing literature, but specific research areas with hard to treat diseases, such as Alzheimer’s disease, can benefit from specific reporting requirements. NIA Program Directors identified several key fields they wanted to include within AlzPED to focus on reporting of research to improve rigor and reproducibility specific to Alzheimer’s treatment studies(1). </a:t>
            </a:r>
          </a:p>
          <a:p>
            <a:pPr marL="462823" lvl="1"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r>
              <a:rPr lang="en-US" dirty="0" smtClean="0"/>
              <a:t>The National</a:t>
            </a:r>
            <a:r>
              <a:rPr lang="en-US" baseline="0" dirty="0" smtClean="0"/>
              <a:t> Institute on Aging along with the NIH Library developed the following goals for AlzPED:</a:t>
            </a:r>
            <a:endParaRPr lang="en-US" dirty="0" smtClean="0"/>
          </a:p>
          <a:p>
            <a:pPr marL="176440" indent="-176440">
              <a:buFont typeface="Arial" panose="020B0604020202020204" pitchFamily="34" charset="0"/>
              <a:buChar char="•"/>
            </a:pPr>
            <a:r>
              <a:rPr lang="en-US" dirty="0" smtClean="0"/>
              <a:t>Provide a resource</a:t>
            </a:r>
            <a:r>
              <a:rPr lang="en-US" baseline="0" dirty="0" smtClean="0"/>
              <a:t> that is </a:t>
            </a:r>
            <a:r>
              <a:rPr lang="en-US" dirty="0" smtClean="0"/>
              <a:t>open to the public</a:t>
            </a:r>
            <a:r>
              <a:rPr lang="en-US" baseline="0" dirty="0" smtClean="0"/>
              <a:t> and easy to use</a:t>
            </a:r>
            <a:endParaRPr lang="en-US" dirty="0" smtClean="0"/>
          </a:p>
          <a:p>
            <a:pPr marL="176440" indent="-176440">
              <a:buFont typeface="Arial" panose="020B0604020202020204" pitchFamily="34" charset="0"/>
              <a:buChar char="•"/>
            </a:pPr>
            <a:r>
              <a:rPr lang="en-US" dirty="0" smtClean="0"/>
              <a:t>Identify critical</a:t>
            </a:r>
            <a:r>
              <a:rPr lang="en-US" baseline="0" dirty="0" smtClean="0"/>
              <a:t> data elements </a:t>
            </a:r>
          </a:p>
          <a:p>
            <a:pPr marL="176440" marR="0" indent="-176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Create a culture</a:t>
            </a:r>
            <a:r>
              <a:rPr lang="en-US" baseline="0" dirty="0" smtClean="0"/>
              <a:t> of </a:t>
            </a:r>
            <a:r>
              <a:rPr lang="en-US" dirty="0" smtClean="0"/>
              <a:t>rigor in both experimental design and reporting leading; to improved </a:t>
            </a:r>
            <a:r>
              <a:rPr lang="en-US" b="1" dirty="0" smtClean="0"/>
              <a:t>transparency</a:t>
            </a:r>
            <a:r>
              <a:rPr lang="en-US" dirty="0" smtClean="0"/>
              <a:t>, </a:t>
            </a:r>
            <a:r>
              <a:rPr lang="en-US" b="1" dirty="0" smtClean="0"/>
              <a:t>reproducibility</a:t>
            </a:r>
            <a:r>
              <a:rPr lang="en-US" dirty="0" smtClean="0"/>
              <a:t> and </a:t>
            </a:r>
            <a:r>
              <a:rPr lang="en-US" b="1" dirty="0" smtClean="0"/>
              <a:t>translation</a:t>
            </a:r>
            <a:r>
              <a:rPr lang="en-US" dirty="0" smtClean="0"/>
              <a:t> </a:t>
            </a:r>
          </a:p>
          <a:p>
            <a:pPr marL="176440" marR="0" indent="-176440" algn="l" defTabSz="94101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Provide a place where unpublished or negative results can be shared with the research community</a:t>
            </a:r>
          </a:p>
          <a:p>
            <a:pPr marL="462823" lvl="1"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5623" lv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The ARRIVE guidelines and other sources were reviewed before a final selection of fields was made for AlzPED.  Ultimately the data to be collected fell into five general areas: Bibliographic, Therapeutic Agent, Animal Model, Experimental Design, and Outcomes. </a:t>
            </a:r>
            <a:endParaRPr lang="en-US" baseline="0" dirty="0" smtClean="0"/>
          </a:p>
        </p:txBody>
      </p:sp>
      <p:sp>
        <p:nvSpPr>
          <p:cNvPr id="4" name="Slide Number Placeholder 3"/>
          <p:cNvSpPr>
            <a:spLocks noGrp="1"/>
          </p:cNvSpPr>
          <p:nvPr>
            <p:ph type="sldNum" sz="quarter" idx="10"/>
          </p:nvPr>
        </p:nvSpPr>
        <p:spPr/>
        <p:txBody>
          <a:bodyPr/>
          <a:lstStyle/>
          <a:p>
            <a:fld id="{7B8A8B3A-E119-4E2C-A3B9-87A72F85AEA3}" type="slidenum">
              <a:rPr lang="en-US" smtClean="0"/>
              <a:t>3</a:t>
            </a:fld>
            <a:endParaRPr lang="en-US"/>
          </a:p>
        </p:txBody>
      </p:sp>
    </p:spTree>
    <p:extLst>
      <p:ext uri="{BB962C8B-B14F-4D97-AF65-F5344CB8AC3E}">
        <p14:creationId xmlns:p14="http://schemas.microsoft.com/office/powerpoint/2010/main" val="210691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provide some</a:t>
            </a:r>
            <a:r>
              <a:rPr lang="en-US" baseline="0" dirty="0" smtClean="0"/>
              <a:t> context , I’ll provide a brief overview of the website.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Basic</a:t>
            </a:r>
            <a:r>
              <a:rPr lang="en-US" baseline="0" dirty="0" smtClean="0"/>
              <a:t> Home page with a large search box in the middle.  About, an Advanced Search feature, Additional Alzheimer Resources, and the Submit your Data where researchers can add their own published or unpublished studies.</a:t>
            </a:r>
            <a:endParaRPr lang="en-US" dirty="0" smtClean="0"/>
          </a:p>
          <a:p>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4</a:t>
            </a:fld>
            <a:endParaRPr lang="en-US" dirty="0"/>
          </a:p>
        </p:txBody>
      </p:sp>
    </p:spTree>
    <p:extLst>
      <p:ext uri="{BB962C8B-B14F-4D97-AF65-F5344CB8AC3E}">
        <p14:creationId xmlns:p14="http://schemas.microsoft.com/office/powerpoint/2010/main" val="150935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List</a:t>
            </a:r>
            <a:r>
              <a:rPr lang="en-US" baseline="0" dirty="0" smtClean="0"/>
              <a:t> of results</a:t>
            </a:r>
          </a:p>
          <a:p>
            <a:pPr marL="171450" indent="-171450">
              <a:buFont typeface="Arial" panose="020B0604020202020204" pitchFamily="34" charset="0"/>
              <a:buChar char="•"/>
            </a:pPr>
            <a:r>
              <a:rPr lang="en-US" baseline="0" dirty="0" smtClean="0"/>
              <a:t>List of specific attributes such as the Therapeutic Agents, Animal Model on the left side</a:t>
            </a:r>
          </a:p>
          <a:p>
            <a:pPr marL="171450" indent="-171450">
              <a:buFont typeface="Arial" panose="020B0604020202020204" pitchFamily="34" charset="0"/>
              <a:buChar char="•"/>
            </a:pPr>
            <a:r>
              <a:rPr lang="en-US" baseline="0" dirty="0" smtClean="0"/>
              <a:t>Ability to export all of the data to Excel for detailed analysis</a:t>
            </a:r>
            <a:endParaRPr lang="en-US" dirty="0"/>
          </a:p>
        </p:txBody>
      </p:sp>
      <p:sp>
        <p:nvSpPr>
          <p:cNvPr id="4" name="Slide Number Placeholder 3"/>
          <p:cNvSpPr>
            <a:spLocks noGrp="1"/>
          </p:cNvSpPr>
          <p:nvPr>
            <p:ph type="sldNum" sz="quarter" idx="10"/>
          </p:nvPr>
        </p:nvSpPr>
        <p:spPr/>
        <p:txBody>
          <a:bodyPr/>
          <a:lstStyle/>
          <a:p>
            <a:fld id="{6E1D2AEB-21BD-4BA6-B715-2C928AE97072}" type="slidenum">
              <a:rPr lang="en-US" smtClean="0"/>
              <a:t>5</a:t>
            </a:fld>
            <a:endParaRPr lang="en-US"/>
          </a:p>
        </p:txBody>
      </p:sp>
    </p:spTree>
    <p:extLst>
      <p:ext uri="{BB962C8B-B14F-4D97-AF65-F5344CB8AC3E}">
        <p14:creationId xmlns:p14="http://schemas.microsoft.com/office/powerpoint/2010/main" val="39649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Full</a:t>
            </a:r>
            <a:r>
              <a:rPr lang="en-US" baseline="0" dirty="0" smtClean="0"/>
              <a:t> record of a published study.</a:t>
            </a:r>
          </a:p>
          <a:p>
            <a:pPr marL="171450" indent="-171450">
              <a:buFont typeface="Arial" panose="020B0604020202020204" pitchFamily="34" charset="0"/>
              <a:buChar char="•"/>
            </a:pPr>
            <a:r>
              <a:rPr lang="en-US" baseline="0" dirty="0" smtClean="0"/>
              <a:t>Link to PubMed to get the full text.  </a:t>
            </a:r>
          </a:p>
          <a:p>
            <a:pPr marL="171450" indent="-171450">
              <a:buFont typeface="Arial" panose="020B0604020202020204" pitchFamily="34" charset="0"/>
              <a:buChar char="•"/>
            </a:pPr>
            <a:r>
              <a:rPr lang="en-US" baseline="0" dirty="0" smtClean="0"/>
              <a:t>Funding information is available to speak to the study’s credibility</a:t>
            </a:r>
          </a:p>
          <a:p>
            <a:pPr marL="171450" indent="-171450">
              <a:buFont typeface="Arial" panose="020B0604020202020204" pitchFamily="34" charset="0"/>
              <a:buChar char="•"/>
            </a:pPr>
            <a:r>
              <a:rPr lang="en-US" baseline="0" dirty="0" smtClean="0"/>
              <a:t>A detailed Goals and Principle Findings section which is different than the PubMed abstract and generally provides more detailed information about the outcomes.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There are links  out to related databases providing more in depth information about specific areas  such as the Therapeutic Agents, Therapeutic Targets, and Animal Models. </a:t>
            </a:r>
          </a:p>
          <a:p>
            <a:pPr marL="171450" indent="-171450">
              <a:buFont typeface="Arial" panose="020B0604020202020204" pitchFamily="34" charset="0"/>
              <a:buChar char="•"/>
            </a:pPr>
            <a:r>
              <a:rPr lang="en-US" baseline="0" dirty="0" smtClean="0"/>
              <a:t>The Experimental Design Section – which I will talk about in more detail in a second.</a:t>
            </a:r>
          </a:p>
          <a:p>
            <a:pPr marL="171450" indent="-171450">
              <a:buFont typeface="Arial" panose="020B0604020202020204" pitchFamily="34" charset="0"/>
              <a:buChar char="•"/>
            </a:pPr>
            <a:r>
              <a:rPr lang="en-US" baseline="0" dirty="0" smtClean="0"/>
              <a:t>Outcome Measures and their respective Outcome Parameters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1D2AEB-21BD-4BA6-B715-2C928AE97072}" type="slidenum">
              <a:rPr lang="en-US" smtClean="0"/>
              <a:t>6</a:t>
            </a:fld>
            <a:endParaRPr lang="en-US"/>
          </a:p>
        </p:txBody>
      </p:sp>
    </p:spTree>
    <p:extLst>
      <p:ext uri="{BB962C8B-B14F-4D97-AF65-F5344CB8AC3E}">
        <p14:creationId xmlns:p14="http://schemas.microsoft.com/office/powerpoint/2010/main" val="313538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Experimental Design section was a key area for determining the rigor and reproducibility of many studies(3, 4). Originally the goal was to collect specific values for many of the experimental design elements, such as the volume and frequency agents were administered and methods used to administer those agent. However after reviewing a sample set of 35 documents it became apparent study designs can vary widely and it was going to be difficult to develop a database structure to capture all of the potential variations.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decided knowing whether data was reported or not reported within a study was helpful, and provided enough information for someone to determine whether they wanted to view the full article or report. Thus we came up with the idea of offering checkboxes that would display as checks and X’s.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will hopefully make investigators  aware of the importance of including these factors when reporting their research.</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terms of assessing reproducibility I reviewed our data to see how many studies included some of the most important fields for that assessment.  I looked at the: </a:t>
            </a:r>
            <a:r>
              <a:rPr lang="en-US" sz="1200" kern="1200" dirty="0" smtClean="0">
                <a:solidFill>
                  <a:schemeClr val="tx1"/>
                </a:solidFill>
                <a:effectLst/>
                <a:latin typeface="+mn-lt"/>
                <a:ea typeface="+mn-ea"/>
                <a:cs typeface="+mn-cs"/>
              </a:rPr>
              <a:t>Power/Sample Size, Blinded for Treatment, Randomization, Blinded for Outcome Measures, Gender, Balanced for Gender, Number of Premature Deaths, Number of Excluded Animals.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were only 25 papers out of 267 that completed at least 4 of those attributes.  Only 1 paper completed 6 attributes.   It would be interesting to look at those papers to see if their studies have been reproduced by others.  This</a:t>
            </a:r>
            <a:r>
              <a:rPr lang="en-US" sz="1200" kern="1200" baseline="0" dirty="0" smtClean="0">
                <a:solidFill>
                  <a:schemeClr val="tx1"/>
                </a:solidFill>
                <a:effectLst/>
                <a:latin typeface="+mn-lt"/>
                <a:ea typeface="+mn-ea"/>
                <a:cs typeface="+mn-cs"/>
              </a:rPr>
              <a:t> provides  an indication that there is more work to be done  to ensure the investment in these research studies is fully realized.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A8B3A-E119-4E2C-A3B9-87A72F85AEA3}" type="slidenum">
              <a:rPr lang="en-US" smtClean="0"/>
              <a:t>7</a:t>
            </a:fld>
            <a:endParaRPr lang="en-US"/>
          </a:p>
        </p:txBody>
      </p:sp>
    </p:spTree>
    <p:extLst>
      <p:ext uri="{BB962C8B-B14F-4D97-AF65-F5344CB8AC3E}">
        <p14:creationId xmlns:p14="http://schemas.microsoft.com/office/powerpoint/2010/main" val="298907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I’d like to shift gears and talk about Ontologies.  The disparate terms used for naming entities within AD scientific experiments demonstrates the need for more unified ontologies around key subject areas. These areas included: Therapeutic Agents, Therapeutic Targets, Animal Models, and Outcomes Measures. This lack of clearly defined terms, makes it difficult for scientists to identify, compare and evaluate information across studies. </a:t>
            </a:r>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8</a:t>
            </a:fld>
            <a:endParaRPr lang="en-US"/>
          </a:p>
        </p:txBody>
      </p:sp>
    </p:spTree>
    <p:extLst>
      <p:ext uri="{BB962C8B-B14F-4D97-AF65-F5344CB8AC3E}">
        <p14:creationId xmlns:p14="http://schemas.microsoft.com/office/powerpoint/2010/main" val="3477374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Compounds can be referenced using a variety of chemical terms, which may be  described and punctuated in a variety of ways. Compounds  further along on the drug development pipeline can be called by their generic and brand names.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Just as one quick example this view of the Depositor-Supplied Synonymy’s from PubChem  illustrates this point for the well established medication, Memantine.</a:t>
            </a:r>
            <a:endParaRPr lang="en-US" dirty="0"/>
          </a:p>
        </p:txBody>
      </p:sp>
      <p:sp>
        <p:nvSpPr>
          <p:cNvPr id="4" name="Slide Number Placeholder 3"/>
          <p:cNvSpPr>
            <a:spLocks noGrp="1"/>
          </p:cNvSpPr>
          <p:nvPr>
            <p:ph type="sldNum" sz="quarter" idx="10"/>
          </p:nvPr>
        </p:nvSpPr>
        <p:spPr/>
        <p:txBody>
          <a:bodyPr/>
          <a:lstStyle/>
          <a:p>
            <a:fld id="{7B8A8B3A-E119-4E2C-A3B9-87A72F85AEA3}" type="slidenum">
              <a:rPr lang="en-US" smtClean="0"/>
              <a:t>9</a:t>
            </a:fld>
            <a:endParaRPr lang="en-US"/>
          </a:p>
        </p:txBody>
      </p:sp>
    </p:spTree>
    <p:extLst>
      <p:ext uri="{BB962C8B-B14F-4D97-AF65-F5344CB8AC3E}">
        <p14:creationId xmlns:p14="http://schemas.microsoft.com/office/powerpoint/2010/main" val="268052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4"/>
          <p:cNvSpPr>
            <a:spLocks noGrp="1"/>
          </p:cNvSpPr>
          <p:nvPr>
            <p:ph type="dt" sz="half" idx="10"/>
          </p:nvPr>
        </p:nvSpPr>
        <p:spPr>
          <a:xfrm>
            <a:off x="457200" y="6553200"/>
            <a:ext cx="1143000" cy="288925"/>
          </a:xfrm>
        </p:spPr>
        <p:txBody>
          <a:bodyPr/>
          <a:lstStyle>
            <a:lvl1pPr>
              <a:defRPr>
                <a:solidFill>
                  <a:schemeClr val="bg1"/>
                </a:solidFill>
              </a:defRPr>
            </a:lvl1pPr>
          </a:lstStyle>
          <a:p>
            <a:fld id="{C97A79BF-CDFC-4595-9468-64A44A2FE7DA}" type="datetimeFigureOut">
              <a:rPr lang="en-US" smtClean="0"/>
              <a:pPr/>
              <a:t>7/13/2017</a:t>
            </a:fld>
            <a:endParaRPr lang="en-US" dirty="0"/>
          </a:p>
        </p:txBody>
      </p:sp>
      <p:sp>
        <p:nvSpPr>
          <p:cNvPr id="9" name="Footer Placeholder 5"/>
          <p:cNvSpPr>
            <a:spLocks noGrp="1"/>
          </p:cNvSpPr>
          <p:nvPr>
            <p:ph type="ftr" sz="quarter" idx="11"/>
          </p:nvPr>
        </p:nvSpPr>
        <p:spPr>
          <a:xfrm>
            <a:off x="1752600" y="6553200"/>
            <a:ext cx="5715000" cy="288925"/>
          </a:xfrm>
          <a:prstGeom prst="rect">
            <a:avLst/>
          </a:prstGeom>
        </p:spPr>
        <p:txBody>
          <a:bodyPr/>
          <a:lstStyle/>
          <a:p>
            <a:r>
              <a:rPr lang="en-US" dirty="0" smtClean="0"/>
              <a:t>10600 Arrowhead Drive, Suite 325   |   Fairfax, VA 22030   |   www.zai-inc.com</a:t>
            </a:r>
          </a:p>
        </p:txBody>
      </p:sp>
      <p:sp>
        <p:nvSpPr>
          <p:cNvPr id="10" name="Slide Number Placeholder 6"/>
          <p:cNvSpPr>
            <a:spLocks noGrp="1"/>
          </p:cNvSpPr>
          <p:nvPr>
            <p:ph type="sldNum" sz="quarter" idx="12"/>
          </p:nvPr>
        </p:nvSpPr>
        <p:spPr>
          <a:xfrm>
            <a:off x="7620000" y="6553200"/>
            <a:ext cx="1066800" cy="288925"/>
          </a:xfrm>
        </p:spPr>
        <p:txBody>
          <a:bodyPr/>
          <a:lstStyle>
            <a:lvl1pPr>
              <a:defRPr>
                <a:solidFill>
                  <a:schemeClr val="bg1"/>
                </a:solidFill>
              </a:defRPr>
            </a:lvl1pPr>
          </a:lstStyle>
          <a:p>
            <a:fld id="{276215B7-14DF-41AA-8D47-A71A51E2850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A79BF-CDFC-4595-9468-64A44A2FE7DA}" type="datetimeFigureOut">
              <a:rPr lang="en-US" smtClean="0"/>
              <a:pPr/>
              <a:t>7/13/2017</a:t>
            </a:fld>
            <a:endParaRPr lang="en-US"/>
          </a:p>
        </p:txBody>
      </p:sp>
      <p:sp>
        <p:nvSpPr>
          <p:cNvPr id="5" name="Footer Placeholder 4"/>
          <p:cNvSpPr>
            <a:spLocks noGrp="1"/>
          </p:cNvSpPr>
          <p:nvPr>
            <p:ph type="ftr" sz="quarter" idx="11"/>
          </p:nvPr>
        </p:nvSpPr>
        <p:spPr>
          <a:xfrm>
            <a:off x="1752600" y="6553200"/>
            <a:ext cx="5715000" cy="288925"/>
          </a:xfrm>
          <a:prstGeom prst="rect">
            <a:avLst/>
          </a:prstGeom>
        </p:spPr>
        <p:txBody>
          <a:bodyPr/>
          <a:lstStyle/>
          <a:p>
            <a:r>
              <a:rPr lang="en-US" dirty="0" smtClean="0"/>
              <a:t>Managing information through innovation</a:t>
            </a:r>
            <a:endParaRPr lang="en-US" dirty="0"/>
          </a:p>
        </p:txBody>
      </p:sp>
      <p:sp>
        <p:nvSpPr>
          <p:cNvPr id="6" name="Slide Number Placeholder 5"/>
          <p:cNvSpPr>
            <a:spLocks noGrp="1"/>
          </p:cNvSpPr>
          <p:nvPr>
            <p:ph type="sldNum" sz="quarter" idx="12"/>
          </p:nvPr>
        </p:nvSpPr>
        <p:spPr/>
        <p:txBody>
          <a:bodyPr/>
          <a:lstStyle/>
          <a:p>
            <a:fld id="{276215B7-14DF-41AA-8D47-A71A51E285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1905000" cy="56991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762000"/>
            <a:ext cx="5867400" cy="569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A79BF-CDFC-4595-9468-64A44A2FE7DA}" type="datetimeFigureOut">
              <a:rPr lang="en-US" smtClean="0"/>
              <a:pPr/>
              <a:t>7/13/2017</a:t>
            </a:fld>
            <a:endParaRPr lang="en-US"/>
          </a:p>
        </p:txBody>
      </p:sp>
      <p:sp>
        <p:nvSpPr>
          <p:cNvPr id="5" name="Footer Placeholder 4"/>
          <p:cNvSpPr>
            <a:spLocks noGrp="1"/>
          </p:cNvSpPr>
          <p:nvPr>
            <p:ph type="ftr" sz="quarter" idx="11"/>
          </p:nvPr>
        </p:nvSpPr>
        <p:spPr>
          <a:xfrm>
            <a:off x="1752600" y="6553200"/>
            <a:ext cx="5715000" cy="288925"/>
          </a:xfrm>
          <a:prstGeom prst="rect">
            <a:avLst/>
          </a:prstGeom>
        </p:spPr>
        <p:txBody>
          <a:bodyPr/>
          <a:lstStyle/>
          <a:p>
            <a:r>
              <a:rPr lang="en-US" dirty="0" smtClean="0"/>
              <a:t>Managing information through innovation</a:t>
            </a:r>
            <a:endParaRPr lang="en-US" dirty="0"/>
          </a:p>
        </p:txBody>
      </p:sp>
      <p:sp>
        <p:nvSpPr>
          <p:cNvPr id="6" name="Slide Number Placeholder 5"/>
          <p:cNvSpPr>
            <a:spLocks noGrp="1"/>
          </p:cNvSpPr>
          <p:nvPr>
            <p:ph type="sldNum" sz="quarter" idx="12"/>
          </p:nvPr>
        </p:nvSpPr>
        <p:spPr/>
        <p:txBody>
          <a:bodyPr/>
          <a:lstStyle/>
          <a:p>
            <a:fld id="{276215B7-14DF-41AA-8D47-A71A51E285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08F6A6-DBC7-4570-A54F-04D108E46225}"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1786968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8F6A6-DBC7-4570-A54F-04D108E46225}"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19052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8F6A6-DBC7-4570-A54F-04D108E46225}"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51943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08F6A6-DBC7-4570-A54F-04D108E46225}"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3133172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08F6A6-DBC7-4570-A54F-04D108E46225}"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257382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08F6A6-DBC7-4570-A54F-04D108E46225}"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358649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8F6A6-DBC7-4570-A54F-04D108E46225}"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58553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8F6A6-DBC7-4570-A54F-04D108E46225}"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8280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457200" y="6553200"/>
            <a:ext cx="1143000" cy="288925"/>
          </a:xfrm>
        </p:spPr>
        <p:txBody>
          <a:bodyPr/>
          <a:lstStyle>
            <a:lvl1pPr>
              <a:defRPr>
                <a:solidFill>
                  <a:schemeClr val="bg1"/>
                </a:solidFill>
              </a:defRPr>
            </a:lvl1pPr>
          </a:lstStyle>
          <a:p>
            <a:fld id="{C97A79BF-CDFC-4595-9468-64A44A2FE7DA}" type="datetimeFigureOut">
              <a:rPr lang="en-US" smtClean="0"/>
              <a:pPr/>
              <a:t>7/13/2017</a:t>
            </a:fld>
            <a:endParaRPr lang="en-US" dirty="0"/>
          </a:p>
        </p:txBody>
      </p:sp>
      <p:sp>
        <p:nvSpPr>
          <p:cNvPr id="8" name="Footer Placeholder 5"/>
          <p:cNvSpPr>
            <a:spLocks noGrp="1"/>
          </p:cNvSpPr>
          <p:nvPr>
            <p:ph type="ftr" sz="quarter" idx="11"/>
          </p:nvPr>
        </p:nvSpPr>
        <p:spPr>
          <a:xfrm>
            <a:off x="1752600" y="6553200"/>
            <a:ext cx="5715000" cy="288925"/>
          </a:xfrm>
          <a:prstGeom prst="rect">
            <a:avLst/>
          </a:prstGeom>
        </p:spPr>
        <p:txBody>
          <a:bodyPr/>
          <a:lstStyle/>
          <a:p>
            <a:r>
              <a:rPr lang="en-US" dirty="0" smtClean="0"/>
              <a:t>Managing information through innovation</a:t>
            </a:r>
            <a:endParaRPr lang="en-US" dirty="0"/>
          </a:p>
        </p:txBody>
      </p:sp>
      <p:sp>
        <p:nvSpPr>
          <p:cNvPr id="9" name="Slide Number Placeholder 6"/>
          <p:cNvSpPr>
            <a:spLocks noGrp="1"/>
          </p:cNvSpPr>
          <p:nvPr>
            <p:ph type="sldNum" sz="quarter" idx="12"/>
          </p:nvPr>
        </p:nvSpPr>
        <p:spPr>
          <a:xfrm>
            <a:off x="7620000" y="6553200"/>
            <a:ext cx="1066800" cy="288925"/>
          </a:xfrm>
        </p:spPr>
        <p:txBody>
          <a:bodyPr/>
          <a:lstStyle>
            <a:lvl1pPr>
              <a:defRPr>
                <a:solidFill>
                  <a:schemeClr val="bg1"/>
                </a:solidFill>
              </a:defRPr>
            </a:lvl1pPr>
          </a:lstStyle>
          <a:p>
            <a:fld id="{276215B7-14DF-41AA-8D47-A71A51E2850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8F6A6-DBC7-4570-A54F-04D108E46225}"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239747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8F6A6-DBC7-4570-A54F-04D108E46225}"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742546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8F6A6-DBC7-4570-A54F-04D108E46225}"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339235822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08F6A6-DBC7-4570-A54F-04D108E46225}"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2DE1C2-1C13-4DAF-8D53-66FF3626F3D8}" type="slidenum">
              <a:rPr lang="en-US" smtClean="0"/>
              <a:t>‹#›</a:t>
            </a:fld>
            <a:endParaRPr lang="en-US"/>
          </a:p>
        </p:txBody>
      </p:sp>
    </p:spTree>
    <p:extLst>
      <p:ext uri="{BB962C8B-B14F-4D97-AF65-F5344CB8AC3E}">
        <p14:creationId xmlns:p14="http://schemas.microsoft.com/office/powerpoint/2010/main" val="19589444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4"/>
          <p:cNvSpPr>
            <a:spLocks noGrp="1"/>
          </p:cNvSpPr>
          <p:nvPr>
            <p:ph type="dt" sz="half" idx="10"/>
          </p:nvPr>
        </p:nvSpPr>
        <p:spPr>
          <a:xfrm>
            <a:off x="457200" y="6553200"/>
            <a:ext cx="1143000" cy="288925"/>
          </a:xfrm>
        </p:spPr>
        <p:txBody>
          <a:bodyPr/>
          <a:lstStyle>
            <a:lvl1pPr>
              <a:defRPr>
                <a:solidFill>
                  <a:schemeClr val="bg1"/>
                </a:solidFill>
              </a:defRPr>
            </a:lvl1pPr>
          </a:lstStyle>
          <a:p>
            <a:fld id="{C97A79BF-CDFC-4595-9468-64A44A2FE7DA}" type="datetimeFigureOut">
              <a:rPr lang="en-US" smtClean="0"/>
              <a:pPr/>
              <a:t>7/13/2017</a:t>
            </a:fld>
            <a:endParaRPr lang="en-US" dirty="0"/>
          </a:p>
        </p:txBody>
      </p:sp>
      <p:sp>
        <p:nvSpPr>
          <p:cNvPr id="8" name="Footer Placeholder 5"/>
          <p:cNvSpPr>
            <a:spLocks noGrp="1"/>
          </p:cNvSpPr>
          <p:nvPr>
            <p:ph type="ftr" sz="quarter" idx="11"/>
          </p:nvPr>
        </p:nvSpPr>
        <p:spPr>
          <a:xfrm>
            <a:off x="1752600" y="6553200"/>
            <a:ext cx="5715000" cy="288925"/>
          </a:xfrm>
          <a:prstGeom prst="rect">
            <a:avLst/>
          </a:prstGeom>
        </p:spPr>
        <p:txBody>
          <a:bodyPr/>
          <a:lstStyle/>
          <a:p>
            <a:r>
              <a:rPr lang="en-US" dirty="0" smtClean="0"/>
              <a:t>Managing information through innovation</a:t>
            </a:r>
            <a:endParaRPr lang="en-US" dirty="0"/>
          </a:p>
        </p:txBody>
      </p:sp>
      <p:sp>
        <p:nvSpPr>
          <p:cNvPr id="9" name="Slide Number Placeholder 6"/>
          <p:cNvSpPr>
            <a:spLocks noGrp="1"/>
          </p:cNvSpPr>
          <p:nvPr>
            <p:ph type="sldNum" sz="quarter" idx="12"/>
          </p:nvPr>
        </p:nvSpPr>
        <p:spPr>
          <a:xfrm>
            <a:off x="7620000" y="6553200"/>
            <a:ext cx="1066800" cy="288925"/>
          </a:xfrm>
        </p:spPr>
        <p:txBody>
          <a:bodyPr/>
          <a:lstStyle>
            <a:lvl1pPr>
              <a:defRPr>
                <a:solidFill>
                  <a:schemeClr val="bg1"/>
                </a:solidFill>
              </a:defRPr>
            </a:lvl1pPr>
          </a:lstStyle>
          <a:p>
            <a:fld id="{276215B7-14DF-41AA-8D47-A71A51E2850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38862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862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0"/>
          </p:nvPr>
        </p:nvSpPr>
        <p:spPr>
          <a:xfrm>
            <a:off x="457200" y="6553200"/>
            <a:ext cx="1143000" cy="288925"/>
          </a:xfrm>
        </p:spPr>
        <p:txBody>
          <a:bodyPr/>
          <a:lstStyle>
            <a:lvl1pPr>
              <a:defRPr>
                <a:solidFill>
                  <a:schemeClr val="bg1"/>
                </a:solidFill>
              </a:defRPr>
            </a:lvl1pPr>
          </a:lstStyle>
          <a:p>
            <a:fld id="{C97A79BF-CDFC-4595-9468-64A44A2FE7DA}" type="datetimeFigureOut">
              <a:rPr lang="en-US" smtClean="0"/>
              <a:pPr/>
              <a:t>7/13/2017</a:t>
            </a:fld>
            <a:endParaRPr lang="en-US" dirty="0"/>
          </a:p>
        </p:txBody>
      </p:sp>
      <p:sp>
        <p:nvSpPr>
          <p:cNvPr id="9" name="Footer Placeholder 5"/>
          <p:cNvSpPr>
            <a:spLocks noGrp="1"/>
          </p:cNvSpPr>
          <p:nvPr>
            <p:ph type="ftr" sz="quarter" idx="11"/>
          </p:nvPr>
        </p:nvSpPr>
        <p:spPr>
          <a:xfrm>
            <a:off x="1752600" y="6553200"/>
            <a:ext cx="5715000" cy="288925"/>
          </a:xfrm>
          <a:prstGeom prst="rect">
            <a:avLst/>
          </a:prstGeom>
        </p:spPr>
        <p:txBody>
          <a:bodyPr/>
          <a:lstStyle/>
          <a:p>
            <a:r>
              <a:rPr lang="en-US" dirty="0" smtClean="0"/>
              <a:t>Managing information through innovation</a:t>
            </a:r>
            <a:endParaRPr lang="en-US" dirty="0"/>
          </a:p>
        </p:txBody>
      </p:sp>
      <p:sp>
        <p:nvSpPr>
          <p:cNvPr id="10" name="Slide Number Placeholder 6"/>
          <p:cNvSpPr>
            <a:spLocks noGrp="1"/>
          </p:cNvSpPr>
          <p:nvPr>
            <p:ph type="sldNum" sz="quarter" idx="12"/>
          </p:nvPr>
        </p:nvSpPr>
        <p:spPr>
          <a:xfrm>
            <a:off x="7620000" y="6553200"/>
            <a:ext cx="1066800" cy="288925"/>
          </a:xfrm>
        </p:spPr>
        <p:txBody>
          <a:bodyPr/>
          <a:lstStyle>
            <a:lvl1pPr>
              <a:defRPr>
                <a:solidFill>
                  <a:schemeClr val="bg1"/>
                </a:solidFill>
              </a:defRPr>
            </a:lvl1pPr>
          </a:lstStyle>
          <a:p>
            <a:fld id="{276215B7-14DF-41AA-8D47-A71A51E2850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99" y="1981200"/>
            <a:ext cx="3886201" cy="563562"/>
          </a:xfrm>
        </p:spPr>
        <p:txBody>
          <a:bodyPr anchor="b"/>
          <a:lstStyle>
            <a:lvl1pPr marL="0" indent="0">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91" y="2590800"/>
            <a:ext cx="3890872"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1" y="1981200"/>
            <a:ext cx="3886199" cy="563562"/>
          </a:xfrm>
        </p:spPr>
        <p:txBody>
          <a:bodyPr anchor="b">
            <a:noAutofit/>
          </a:bodyPr>
          <a:lstStyle>
            <a:lvl1pPr marL="0" indent="0">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1" y="2590800"/>
            <a:ext cx="3886199"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10"/>
          </p:nvPr>
        </p:nvSpPr>
        <p:spPr>
          <a:xfrm>
            <a:off x="457200" y="6553200"/>
            <a:ext cx="1143000" cy="288925"/>
          </a:xfrm>
        </p:spPr>
        <p:txBody>
          <a:bodyPr/>
          <a:lstStyle>
            <a:lvl1pPr>
              <a:defRPr>
                <a:solidFill>
                  <a:schemeClr val="bg1"/>
                </a:solidFill>
              </a:defRPr>
            </a:lvl1pPr>
          </a:lstStyle>
          <a:p>
            <a:fld id="{C97A79BF-CDFC-4595-9468-64A44A2FE7DA}" type="datetimeFigureOut">
              <a:rPr lang="en-US" smtClean="0"/>
              <a:pPr/>
              <a:t>7/13/2017</a:t>
            </a:fld>
            <a:endParaRPr lang="en-US" dirty="0"/>
          </a:p>
        </p:txBody>
      </p:sp>
      <p:sp>
        <p:nvSpPr>
          <p:cNvPr id="11" name="Footer Placeholder 5"/>
          <p:cNvSpPr>
            <a:spLocks noGrp="1"/>
          </p:cNvSpPr>
          <p:nvPr>
            <p:ph type="ftr" sz="quarter" idx="11"/>
          </p:nvPr>
        </p:nvSpPr>
        <p:spPr>
          <a:xfrm>
            <a:off x="1752600" y="6553200"/>
            <a:ext cx="5715000" cy="288925"/>
          </a:xfrm>
          <a:prstGeom prst="rect">
            <a:avLst/>
          </a:prstGeom>
        </p:spPr>
        <p:txBody>
          <a:bodyPr/>
          <a:lstStyle/>
          <a:p>
            <a:r>
              <a:rPr lang="en-US" dirty="0" smtClean="0"/>
              <a:t>Managing information through innovation</a:t>
            </a:r>
            <a:endParaRPr lang="en-US" dirty="0"/>
          </a:p>
        </p:txBody>
      </p:sp>
      <p:sp>
        <p:nvSpPr>
          <p:cNvPr id="12" name="Slide Number Placeholder 6"/>
          <p:cNvSpPr>
            <a:spLocks noGrp="1"/>
          </p:cNvSpPr>
          <p:nvPr>
            <p:ph type="sldNum" sz="quarter" idx="12"/>
          </p:nvPr>
        </p:nvSpPr>
        <p:spPr>
          <a:xfrm>
            <a:off x="7620000" y="6553200"/>
            <a:ext cx="1066800" cy="288925"/>
          </a:xfrm>
        </p:spPr>
        <p:txBody>
          <a:bodyPr/>
          <a:lstStyle>
            <a:lvl1pPr>
              <a:defRPr>
                <a:solidFill>
                  <a:schemeClr val="bg1"/>
                </a:solidFill>
              </a:defRPr>
            </a:lvl1pPr>
          </a:lstStyle>
          <a:p>
            <a:fld id="{276215B7-14DF-41AA-8D47-A71A51E2850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4"/>
          <p:cNvSpPr>
            <a:spLocks noGrp="1"/>
          </p:cNvSpPr>
          <p:nvPr>
            <p:ph type="dt" sz="half" idx="10"/>
          </p:nvPr>
        </p:nvSpPr>
        <p:spPr>
          <a:xfrm>
            <a:off x="457200" y="6553200"/>
            <a:ext cx="1143000" cy="288925"/>
          </a:xfrm>
        </p:spPr>
        <p:txBody>
          <a:bodyPr/>
          <a:lstStyle>
            <a:lvl1pPr>
              <a:defRPr>
                <a:solidFill>
                  <a:schemeClr val="bg1"/>
                </a:solidFill>
              </a:defRPr>
            </a:lvl1pPr>
          </a:lstStyle>
          <a:p>
            <a:fld id="{C97A79BF-CDFC-4595-9468-64A44A2FE7DA}" type="datetimeFigureOut">
              <a:rPr lang="en-US" smtClean="0"/>
              <a:pPr/>
              <a:t>7/13/2017</a:t>
            </a:fld>
            <a:endParaRPr lang="en-US" dirty="0"/>
          </a:p>
        </p:txBody>
      </p:sp>
      <p:sp>
        <p:nvSpPr>
          <p:cNvPr id="7" name="Footer Placeholder 5"/>
          <p:cNvSpPr>
            <a:spLocks noGrp="1"/>
          </p:cNvSpPr>
          <p:nvPr>
            <p:ph type="ftr" sz="quarter" idx="11"/>
          </p:nvPr>
        </p:nvSpPr>
        <p:spPr>
          <a:xfrm>
            <a:off x="1752600" y="6553200"/>
            <a:ext cx="5715000" cy="288925"/>
          </a:xfrm>
          <a:prstGeom prst="rect">
            <a:avLst/>
          </a:prstGeom>
        </p:spPr>
        <p:txBody>
          <a:bodyPr/>
          <a:lstStyle/>
          <a:p>
            <a:r>
              <a:rPr lang="en-US" dirty="0" smtClean="0"/>
              <a:t>Managing information through innovation</a:t>
            </a:r>
            <a:endParaRPr lang="en-US" dirty="0"/>
          </a:p>
        </p:txBody>
      </p:sp>
      <p:sp>
        <p:nvSpPr>
          <p:cNvPr id="8" name="Slide Number Placeholder 6"/>
          <p:cNvSpPr>
            <a:spLocks noGrp="1"/>
          </p:cNvSpPr>
          <p:nvPr>
            <p:ph type="sldNum" sz="quarter" idx="12"/>
          </p:nvPr>
        </p:nvSpPr>
        <p:spPr>
          <a:xfrm>
            <a:off x="7620000" y="6553200"/>
            <a:ext cx="1066800" cy="288925"/>
          </a:xfrm>
        </p:spPr>
        <p:txBody>
          <a:bodyPr/>
          <a:lstStyle>
            <a:lvl1pPr>
              <a:defRPr>
                <a:solidFill>
                  <a:schemeClr val="bg1"/>
                </a:solidFill>
              </a:defRPr>
            </a:lvl1pPr>
          </a:lstStyle>
          <a:p>
            <a:fld id="{276215B7-14DF-41AA-8D47-A71A51E2850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553200"/>
            <a:ext cx="1143000" cy="288925"/>
          </a:xfrm>
        </p:spPr>
        <p:txBody>
          <a:bodyPr/>
          <a:lstStyle>
            <a:lvl1pPr>
              <a:defRPr>
                <a:solidFill>
                  <a:schemeClr val="bg1"/>
                </a:solidFill>
              </a:defRPr>
            </a:lvl1pPr>
          </a:lstStyle>
          <a:p>
            <a:fld id="{C97A79BF-CDFC-4595-9468-64A44A2FE7DA}" type="datetimeFigureOut">
              <a:rPr lang="en-US" smtClean="0"/>
              <a:pPr/>
              <a:t>7/13/2017</a:t>
            </a:fld>
            <a:endParaRPr lang="en-US" dirty="0"/>
          </a:p>
        </p:txBody>
      </p:sp>
      <p:sp>
        <p:nvSpPr>
          <p:cNvPr id="6" name="Footer Placeholder 5"/>
          <p:cNvSpPr>
            <a:spLocks noGrp="1"/>
          </p:cNvSpPr>
          <p:nvPr>
            <p:ph type="ftr" sz="quarter" idx="11"/>
          </p:nvPr>
        </p:nvSpPr>
        <p:spPr>
          <a:xfrm>
            <a:off x="1752600" y="6553200"/>
            <a:ext cx="5715000" cy="288925"/>
          </a:xfrm>
          <a:prstGeom prst="rect">
            <a:avLst/>
          </a:prstGeom>
        </p:spPr>
        <p:txBody>
          <a:bodyPr/>
          <a:lstStyle/>
          <a:p>
            <a:r>
              <a:rPr lang="en-US" dirty="0" smtClean="0"/>
              <a:t>Managing information through innovation</a:t>
            </a:r>
            <a:endParaRPr lang="en-US" dirty="0"/>
          </a:p>
        </p:txBody>
      </p:sp>
      <p:sp>
        <p:nvSpPr>
          <p:cNvPr id="7" name="Slide Number Placeholder 6"/>
          <p:cNvSpPr>
            <a:spLocks noGrp="1"/>
          </p:cNvSpPr>
          <p:nvPr>
            <p:ph type="sldNum" sz="quarter" idx="12"/>
          </p:nvPr>
        </p:nvSpPr>
        <p:spPr>
          <a:xfrm>
            <a:off x="7620000" y="6553200"/>
            <a:ext cx="1066800" cy="288925"/>
          </a:xfrm>
        </p:spPr>
        <p:txBody>
          <a:bodyPr/>
          <a:lstStyle>
            <a:lvl1pPr>
              <a:defRPr>
                <a:solidFill>
                  <a:schemeClr val="bg1"/>
                </a:solidFill>
              </a:defRPr>
            </a:lvl1pPr>
          </a:lstStyle>
          <a:p>
            <a:fld id="{276215B7-14DF-41AA-8D47-A71A51E2850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2855913" cy="8572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38200"/>
            <a:ext cx="4959350" cy="55483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1752600"/>
            <a:ext cx="2855913" cy="4633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553200"/>
            <a:ext cx="1143000" cy="288925"/>
          </a:xfrm>
        </p:spPr>
        <p:txBody>
          <a:bodyPr/>
          <a:lstStyle>
            <a:lvl1pPr>
              <a:defRPr>
                <a:solidFill>
                  <a:schemeClr val="bg1"/>
                </a:solidFill>
              </a:defRPr>
            </a:lvl1pPr>
          </a:lstStyle>
          <a:p>
            <a:fld id="{C97A79BF-CDFC-4595-9468-64A44A2FE7DA}" type="datetimeFigureOut">
              <a:rPr lang="en-US" smtClean="0"/>
              <a:pPr/>
              <a:t>7/13/2017</a:t>
            </a:fld>
            <a:endParaRPr lang="en-US" dirty="0"/>
          </a:p>
        </p:txBody>
      </p:sp>
      <p:sp>
        <p:nvSpPr>
          <p:cNvPr id="6" name="Footer Placeholder 5"/>
          <p:cNvSpPr>
            <a:spLocks noGrp="1"/>
          </p:cNvSpPr>
          <p:nvPr>
            <p:ph type="ftr" sz="quarter" idx="11"/>
          </p:nvPr>
        </p:nvSpPr>
        <p:spPr>
          <a:xfrm>
            <a:off x="1752600" y="6553200"/>
            <a:ext cx="5715000" cy="288925"/>
          </a:xfrm>
          <a:prstGeom prst="rect">
            <a:avLst/>
          </a:prstGeom>
        </p:spPr>
        <p:txBody>
          <a:bodyPr/>
          <a:lstStyle/>
          <a:p>
            <a:r>
              <a:rPr lang="en-US" dirty="0" smtClean="0"/>
              <a:t>Managing information through innovation</a:t>
            </a:r>
            <a:endParaRPr lang="en-US" dirty="0"/>
          </a:p>
        </p:txBody>
      </p:sp>
      <p:sp>
        <p:nvSpPr>
          <p:cNvPr id="7" name="Slide Number Placeholder 6"/>
          <p:cNvSpPr>
            <a:spLocks noGrp="1"/>
          </p:cNvSpPr>
          <p:nvPr>
            <p:ph type="sldNum" sz="quarter" idx="12"/>
          </p:nvPr>
        </p:nvSpPr>
        <p:spPr>
          <a:xfrm>
            <a:off x="7620000" y="6553200"/>
            <a:ext cx="1066800" cy="288925"/>
          </a:xfrm>
        </p:spPr>
        <p:txBody>
          <a:bodyPr/>
          <a:lstStyle>
            <a:lvl1pPr>
              <a:defRPr>
                <a:solidFill>
                  <a:schemeClr val="bg1"/>
                </a:solidFill>
              </a:defRPr>
            </a:lvl1pPr>
          </a:lstStyle>
          <a:p>
            <a:fld id="{276215B7-14DF-41AA-8D47-A71A51E2850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A79BF-CDFC-4595-9468-64A44A2FE7DA}" type="datetimeFigureOut">
              <a:rPr lang="en-US" smtClean="0"/>
              <a:pPr/>
              <a:t>7/13/2017</a:t>
            </a:fld>
            <a:endParaRPr lang="en-US"/>
          </a:p>
        </p:txBody>
      </p:sp>
      <p:sp>
        <p:nvSpPr>
          <p:cNvPr id="6" name="Footer Placeholder 5"/>
          <p:cNvSpPr>
            <a:spLocks noGrp="1"/>
          </p:cNvSpPr>
          <p:nvPr>
            <p:ph type="ftr" sz="quarter" idx="11"/>
          </p:nvPr>
        </p:nvSpPr>
        <p:spPr>
          <a:xfrm>
            <a:off x="1752600" y="6553200"/>
            <a:ext cx="5715000" cy="288925"/>
          </a:xfrm>
          <a:prstGeom prst="rect">
            <a:avLst/>
          </a:prstGeom>
        </p:spPr>
        <p:txBody>
          <a:bodyPr/>
          <a:lstStyle/>
          <a:p>
            <a:r>
              <a:rPr lang="en-US" dirty="0" smtClean="0"/>
              <a:t>Managing information through innovation</a:t>
            </a:r>
            <a:endParaRPr lang="en-US" dirty="0"/>
          </a:p>
        </p:txBody>
      </p:sp>
      <p:sp>
        <p:nvSpPr>
          <p:cNvPr id="7" name="Slide Number Placeholder 6"/>
          <p:cNvSpPr>
            <a:spLocks noGrp="1"/>
          </p:cNvSpPr>
          <p:nvPr>
            <p:ph type="sldNum" sz="quarter" idx="12"/>
          </p:nvPr>
        </p:nvSpPr>
        <p:spPr/>
        <p:txBody>
          <a:bodyPr/>
          <a:lstStyle/>
          <a:p>
            <a:fld id="{276215B7-14DF-41AA-8D47-A71A51E285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0"/>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2057400"/>
            <a:ext cx="79248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553200"/>
            <a:ext cx="1143000" cy="288925"/>
          </a:xfrm>
          <a:prstGeom prst="rect">
            <a:avLst/>
          </a:prstGeom>
        </p:spPr>
        <p:txBody>
          <a:bodyPr vert="horz" lIns="91440" tIns="45720" rIns="91440" bIns="45720" rtlCol="0" anchor="ctr"/>
          <a:lstStyle>
            <a:lvl1pPr algn="l">
              <a:defRPr sz="1200">
                <a:solidFill>
                  <a:schemeClr val="bg1"/>
                </a:solidFill>
              </a:defRPr>
            </a:lvl1pPr>
          </a:lstStyle>
          <a:p>
            <a:fld id="{C97A79BF-CDFC-4595-9468-64A44A2FE7DA}" type="datetimeFigureOut">
              <a:rPr lang="en-US" smtClean="0"/>
              <a:pPr/>
              <a:t>7/13/2017</a:t>
            </a:fld>
            <a:endParaRPr lang="en-US" dirty="0"/>
          </a:p>
        </p:txBody>
      </p:sp>
      <p:sp>
        <p:nvSpPr>
          <p:cNvPr id="6" name="Slide Number Placeholder 5"/>
          <p:cNvSpPr>
            <a:spLocks noGrp="1"/>
          </p:cNvSpPr>
          <p:nvPr>
            <p:ph type="sldNum" sz="quarter" idx="4"/>
          </p:nvPr>
        </p:nvSpPr>
        <p:spPr>
          <a:xfrm>
            <a:off x="7620000" y="6553200"/>
            <a:ext cx="1066800" cy="288925"/>
          </a:xfrm>
          <a:prstGeom prst="rect">
            <a:avLst/>
          </a:prstGeom>
        </p:spPr>
        <p:txBody>
          <a:bodyPr vert="horz" lIns="91440" tIns="45720" rIns="91440" bIns="45720" rtlCol="0" anchor="ctr"/>
          <a:lstStyle>
            <a:lvl1pPr algn="r">
              <a:defRPr sz="1200">
                <a:solidFill>
                  <a:schemeClr val="bg1"/>
                </a:solidFill>
              </a:defRPr>
            </a:lvl1pPr>
          </a:lstStyle>
          <a:p>
            <a:fld id="{276215B7-14DF-41AA-8D47-A71A51E2850F}" type="slidenum">
              <a:rPr lang="en-US" smtClean="0"/>
              <a:pPr/>
              <a:t>‹#›</a:t>
            </a:fld>
            <a:endParaRPr lang="en-US" dirty="0"/>
          </a:p>
        </p:txBody>
      </p:sp>
      <p:sp>
        <p:nvSpPr>
          <p:cNvPr id="7" name="Footer Placeholder 3"/>
          <p:cNvSpPr>
            <a:spLocks noGrp="1"/>
          </p:cNvSpPr>
          <p:nvPr userDrawn="1">
            <p:ph type="ftr" sz="quarter" idx="3"/>
          </p:nvPr>
        </p:nvSpPr>
        <p:spPr>
          <a:xfrm>
            <a:off x="1752600" y="6553200"/>
            <a:ext cx="5715000" cy="288925"/>
          </a:xfrm>
          <a:prstGeom prst="rect">
            <a:avLst/>
          </a:prstGeom>
        </p:spPr>
        <p:txBody>
          <a:bodyPr anchor="ctr"/>
          <a:lstStyle>
            <a:lvl1pPr algn="ctr">
              <a:defRPr sz="800">
                <a:solidFill>
                  <a:schemeClr val="bg1"/>
                </a:solidFill>
              </a:defRPr>
            </a:lvl1pPr>
          </a:lstStyle>
          <a:p>
            <a:r>
              <a:rPr lang="en-US" dirty="0" smtClean="0"/>
              <a:t>Managing information through innovation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Clr>
          <a:srgbClr val="B00000"/>
        </a:buClr>
        <a:buFont typeface="Wingdings" pitchFamily="2" charset="2"/>
        <a:buChar char="§"/>
        <a:defRPr sz="2400" kern="1200">
          <a:solidFill>
            <a:schemeClr val="tx1"/>
          </a:solidFill>
          <a:latin typeface="Calibri" pitchFamily="34" charset="0"/>
          <a:ea typeface="+mn-ea"/>
          <a:cs typeface="+mn-cs"/>
        </a:defRPr>
      </a:lvl1pPr>
      <a:lvl2pPr marL="742950" indent="-285750" algn="l" defTabSz="914400" rtl="0" eaLnBrk="1" latinLnBrk="0" hangingPunct="1">
        <a:spcBef>
          <a:spcPct val="20000"/>
        </a:spcBef>
        <a:buClr>
          <a:srgbClr val="B00000"/>
        </a:buClr>
        <a:buFont typeface="Arial"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Clr>
          <a:srgbClr val="B00000"/>
        </a:buClr>
        <a:buFont typeface="Wingdings" pitchFamily="2" charset="2"/>
        <a:buChar char="§"/>
        <a:defRPr sz="20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Clr>
          <a:srgbClr val="B00000"/>
        </a:buClr>
        <a:buFont typeface="Arial"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Clr>
          <a:srgbClr val="B00000"/>
        </a:buClr>
        <a:buFont typeface="Arial"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8F6A6-DBC7-4570-A54F-04D108E46225}" type="datetimeFigureOut">
              <a:rPr lang="en-US" smtClean="0"/>
              <a:t>7/13/2017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DE1C2-1C13-4DAF-8D53-66FF3626F3D8}" type="slidenum">
              <a:rPr lang="en-US" smtClean="0"/>
              <a:t>‹#›</a:t>
            </a:fld>
            <a:endParaRPr lang="en-US"/>
          </a:p>
        </p:txBody>
      </p:sp>
    </p:spTree>
    <p:extLst>
      <p:ext uri="{BB962C8B-B14F-4D97-AF65-F5344CB8AC3E}">
        <p14:creationId xmlns:p14="http://schemas.microsoft.com/office/powerpoint/2010/main" val="76173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alzped.nihlibrary.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smtClean="0"/>
              <a:t>AlzPED – Rigor, Reproducibility, Transparency</a:t>
            </a:r>
            <a:endParaRPr lang="en-US" sz="3100" dirty="0"/>
          </a:p>
        </p:txBody>
      </p:sp>
      <p:sp>
        <p:nvSpPr>
          <p:cNvPr id="3" name="Subtitle 2"/>
          <p:cNvSpPr>
            <a:spLocks noGrp="1"/>
          </p:cNvSpPr>
          <p:nvPr>
            <p:ph type="subTitle" idx="1"/>
          </p:nvPr>
        </p:nvSpPr>
        <p:spPr/>
        <p:txBody>
          <a:bodyPr>
            <a:normAutofit fontScale="92500" lnSpcReduction="20000"/>
          </a:bodyPr>
          <a:lstStyle/>
          <a:p>
            <a:r>
              <a:rPr lang="en-US" dirty="0" smtClean="0"/>
              <a:t>Cindy Sheffield</a:t>
            </a:r>
          </a:p>
          <a:p>
            <a:r>
              <a:rPr lang="en-US" dirty="0" smtClean="0"/>
              <a:t>Project Manager – AlzPED</a:t>
            </a:r>
          </a:p>
          <a:p>
            <a:r>
              <a:rPr lang="en-US" dirty="0" smtClean="0"/>
              <a:t>Zimmerman Associates, Inc.</a:t>
            </a:r>
          </a:p>
          <a:p>
            <a:r>
              <a:rPr lang="en-US" dirty="0" smtClean="0"/>
              <a:t>SLA Annual Conference – Phoenix, AZ </a:t>
            </a:r>
          </a:p>
          <a:p>
            <a:r>
              <a:rPr lang="en-US" dirty="0" smtClean="0"/>
              <a:t>June,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AlzPED  Therapeutic Targets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828800"/>
            <a:ext cx="5638544" cy="4068763"/>
          </a:xfrm>
          <a:ln>
            <a:solidFill>
              <a:srgbClr val="FF000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5181600"/>
            <a:ext cx="6885062" cy="9164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2133600"/>
            <a:ext cx="2934090" cy="3726556"/>
          </a:xfrm>
          <a:prstGeom prst="rect">
            <a:avLst/>
          </a:prstGeom>
          <a:ln>
            <a:solidFill>
              <a:schemeClr val="accent5">
                <a:lumMod val="75000"/>
              </a:schemeClr>
            </a:solidFill>
          </a:ln>
        </p:spPr>
      </p:pic>
      <p:sp>
        <p:nvSpPr>
          <p:cNvPr id="3" name="TextBox 2"/>
          <p:cNvSpPr txBox="1"/>
          <p:nvPr/>
        </p:nvSpPr>
        <p:spPr>
          <a:xfrm>
            <a:off x="1676400" y="2667000"/>
            <a:ext cx="4419600" cy="1754326"/>
          </a:xfrm>
          <a:prstGeom prst="rect">
            <a:avLst/>
          </a:prstGeom>
          <a:solidFill>
            <a:srgbClr val="0070C0"/>
          </a:solidFill>
          <a:ln>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Abeta </a:t>
            </a:r>
            <a:r>
              <a:rPr lang="en-US" dirty="0" smtClean="0">
                <a:solidFill>
                  <a:schemeClr val="bg1"/>
                </a:solidFill>
              </a:rPr>
              <a:t>protein</a:t>
            </a:r>
          </a:p>
          <a:p>
            <a:pPr marL="285750" indent="-285750">
              <a:buFont typeface="Arial" panose="020B0604020202020204" pitchFamily="34" charset="0"/>
              <a:buChar char="•"/>
            </a:pPr>
            <a:r>
              <a:rPr lang="en-US" dirty="0" smtClean="0">
                <a:solidFill>
                  <a:schemeClr val="bg1"/>
                </a:solidFill>
              </a:rPr>
              <a:t>αβ protein</a:t>
            </a:r>
          </a:p>
          <a:p>
            <a:pPr marL="285750" indent="-285750">
              <a:buFont typeface="Arial" panose="020B0604020202020204" pitchFamily="34" charset="0"/>
              <a:buChar char="•"/>
            </a:pPr>
            <a:r>
              <a:rPr lang="el-GR" dirty="0" smtClean="0">
                <a:solidFill>
                  <a:schemeClr val="bg1"/>
                </a:solidFill>
              </a:rPr>
              <a:t>Α</a:t>
            </a:r>
            <a:r>
              <a:rPr lang="en-US" dirty="0" smtClean="0">
                <a:solidFill>
                  <a:schemeClr val="bg1"/>
                </a:solidFill>
              </a:rPr>
              <a:t>β</a:t>
            </a:r>
          </a:p>
          <a:p>
            <a:pPr marL="285750" indent="-285750">
              <a:buFont typeface="Arial" panose="020B0604020202020204" pitchFamily="34" charset="0"/>
              <a:buChar char="•"/>
            </a:pPr>
            <a:r>
              <a:rPr lang="en-US" dirty="0" smtClean="0">
                <a:solidFill>
                  <a:schemeClr val="bg1"/>
                </a:solidFill>
              </a:rPr>
              <a:t>Amyloid beta</a:t>
            </a:r>
          </a:p>
          <a:p>
            <a:pPr marL="285750" indent="-285750">
              <a:buFont typeface="Arial" panose="020B0604020202020204" pitchFamily="34" charset="0"/>
              <a:buChar char="•"/>
            </a:pPr>
            <a:r>
              <a:rPr lang="en-US" dirty="0" smtClean="0">
                <a:solidFill>
                  <a:schemeClr val="bg1"/>
                </a:solidFill>
              </a:rPr>
              <a:t>Amyloid β</a:t>
            </a:r>
          </a:p>
          <a:p>
            <a:pPr marL="285750" indent="-285750">
              <a:buFont typeface="Arial" panose="020B0604020202020204" pitchFamily="34" charset="0"/>
              <a:buChar char="•"/>
            </a:pPr>
            <a:r>
              <a:rPr lang="en-US" dirty="0" smtClean="0">
                <a:solidFill>
                  <a:schemeClr val="bg1"/>
                </a:solidFill>
              </a:rPr>
              <a:t>αβ </a:t>
            </a:r>
            <a:r>
              <a:rPr lang="en-US" dirty="0">
                <a:solidFill>
                  <a:schemeClr val="bg1"/>
                </a:solidFill>
              </a:rPr>
              <a:t>peptide</a:t>
            </a:r>
          </a:p>
        </p:txBody>
      </p:sp>
    </p:spTree>
    <p:extLst>
      <p:ext uri="{BB962C8B-B14F-4D97-AF65-F5344CB8AC3E}">
        <p14:creationId xmlns:p14="http://schemas.microsoft.com/office/powerpoint/2010/main" val="7682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AlzPED Animal Models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2057400"/>
            <a:ext cx="6697184" cy="3284196"/>
          </a:xfrm>
          <a:noFill/>
          <a:ln>
            <a:solidFill>
              <a:schemeClr val="accent5">
                <a:lumMod val="75000"/>
              </a:schemeClr>
            </a:solidFill>
          </a:ln>
        </p:spPr>
      </p:pic>
    </p:spTree>
    <p:extLst>
      <p:ext uri="{BB962C8B-B14F-4D97-AF65-F5344CB8AC3E}">
        <p14:creationId xmlns:p14="http://schemas.microsoft.com/office/powerpoint/2010/main" val="744317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AlzPED – </a:t>
            </a:r>
            <a:r>
              <a:rPr lang="en-US" dirty="0" smtClean="0"/>
              <a:t>Outcomes Example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828800"/>
            <a:ext cx="7325138" cy="4068763"/>
          </a:xfrm>
        </p:spPr>
      </p:pic>
    </p:spTree>
    <p:extLst>
      <p:ext uri="{BB962C8B-B14F-4D97-AF65-F5344CB8AC3E}">
        <p14:creationId xmlns:p14="http://schemas.microsoft.com/office/powerpoint/2010/main" val="3056962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AlzPED – Early Feedback</a:t>
            </a:r>
            <a:endParaRPr lang="en-US" dirty="0"/>
          </a:p>
        </p:txBody>
      </p:sp>
      <p:sp>
        <p:nvSpPr>
          <p:cNvPr id="3" name="Content Placeholder 2"/>
          <p:cNvSpPr>
            <a:spLocks noGrp="1"/>
          </p:cNvSpPr>
          <p:nvPr>
            <p:ph idx="1"/>
          </p:nvPr>
        </p:nvSpPr>
        <p:spPr/>
        <p:txBody>
          <a:bodyPr/>
          <a:lstStyle/>
          <a:p>
            <a:pPr marL="0" indent="0">
              <a:buNone/>
            </a:pPr>
            <a:r>
              <a:rPr lang="en-US" dirty="0" smtClean="0"/>
              <a:t>We wanted feedback on:</a:t>
            </a:r>
          </a:p>
          <a:p>
            <a:pPr lvl="1"/>
            <a:r>
              <a:rPr lang="en-US" dirty="0" smtClean="0"/>
              <a:t>The organization of information</a:t>
            </a:r>
          </a:p>
          <a:p>
            <a:pPr lvl="1"/>
            <a:r>
              <a:rPr lang="en-US" dirty="0" smtClean="0"/>
              <a:t>The navigation of the tool</a:t>
            </a:r>
          </a:p>
          <a:p>
            <a:pPr lvl="1"/>
            <a:r>
              <a:rPr lang="en-US" dirty="0" smtClean="0"/>
              <a:t>The Search capabilities of the tool</a:t>
            </a:r>
            <a:endParaRPr lang="en-US" dirty="0"/>
          </a:p>
          <a:p>
            <a:pPr lvl="1"/>
            <a:r>
              <a:rPr lang="en-US" dirty="0" smtClean="0"/>
              <a:t>The value of the content</a:t>
            </a:r>
          </a:p>
          <a:p>
            <a:pPr lvl="1"/>
            <a:r>
              <a:rPr lang="en-US" dirty="0" smtClean="0"/>
              <a:t>Would this help them to make research decisions</a:t>
            </a:r>
            <a:endParaRPr lang="en-US" dirty="0"/>
          </a:p>
        </p:txBody>
      </p:sp>
    </p:spTree>
    <p:extLst>
      <p:ext uri="{BB962C8B-B14F-4D97-AF65-F5344CB8AC3E}">
        <p14:creationId xmlns:p14="http://schemas.microsoft.com/office/powerpoint/2010/main" val="202012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test – Critic </a:t>
            </a:r>
            <a:endParaRPr lang="en-US" dirty="0"/>
          </a:p>
        </p:txBody>
      </p:sp>
      <p:sp>
        <p:nvSpPr>
          <p:cNvPr id="3" name="Content Placeholder 2"/>
          <p:cNvSpPr>
            <a:spLocks noGrp="1"/>
          </p:cNvSpPr>
          <p:nvPr>
            <p:ph idx="1"/>
          </p:nvPr>
        </p:nvSpPr>
        <p:spPr/>
        <p:txBody>
          <a:bodyPr/>
          <a:lstStyle/>
          <a:p>
            <a:r>
              <a:rPr lang="en-US" dirty="0" smtClean="0"/>
              <a:t>“Glossary </a:t>
            </a:r>
            <a:r>
              <a:rPr lang="en-US" dirty="0"/>
              <a:t>of terms would be really helpful.  That might placate some of these issues.  Perhaps employ an “Consider Using these Terms” </a:t>
            </a:r>
            <a:endParaRPr lang="en-US" dirty="0" smtClean="0"/>
          </a:p>
          <a:p>
            <a:r>
              <a:rPr lang="en-US" dirty="0" smtClean="0"/>
              <a:t>“Findability – Sample searches: </a:t>
            </a:r>
            <a:r>
              <a:rPr lang="en-US" dirty="0"/>
              <a:t>“3xTg” = 18 hits; “3xTg-AD” = 10 hits; “3xTgAD” = 1 hit; “triple transgenic” = 6 hits; “APPxPS1xTau” = 17 </a:t>
            </a:r>
            <a:r>
              <a:rPr lang="en-US" dirty="0" smtClean="0"/>
              <a:t>hits”</a:t>
            </a:r>
          </a:p>
          <a:p>
            <a:pPr lvl="0"/>
            <a:r>
              <a:rPr lang="en-US" dirty="0" smtClean="0"/>
              <a:t>“Variability </a:t>
            </a:r>
            <a:r>
              <a:rPr lang="en-US" dirty="0"/>
              <a:t>in results is </a:t>
            </a:r>
            <a:r>
              <a:rPr lang="en-US" dirty="0" smtClean="0"/>
              <a:t>problematic”</a:t>
            </a:r>
            <a:endParaRPr lang="en-US" dirty="0"/>
          </a:p>
          <a:p>
            <a:pPr lvl="0"/>
            <a:r>
              <a:rPr lang="en-US" dirty="0" smtClean="0"/>
              <a:t>“No </a:t>
            </a:r>
            <a:r>
              <a:rPr lang="en-US" dirty="0"/>
              <a:t>internal controlled vocabulary to pick up synonyms; users will become frustrated as a result because it will not be usable</a:t>
            </a:r>
            <a:r>
              <a:rPr lang="en-US" dirty="0" smtClean="0"/>
              <a:t>.”</a:t>
            </a: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01569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test – Critic </a:t>
            </a:r>
          </a:p>
        </p:txBody>
      </p:sp>
      <p:sp>
        <p:nvSpPr>
          <p:cNvPr id="3" name="Content Placeholder 2"/>
          <p:cNvSpPr>
            <a:spLocks noGrp="1"/>
          </p:cNvSpPr>
          <p:nvPr>
            <p:ph idx="1"/>
          </p:nvPr>
        </p:nvSpPr>
        <p:spPr/>
        <p:txBody>
          <a:bodyPr/>
          <a:lstStyle/>
          <a:p>
            <a:r>
              <a:rPr lang="en-US" dirty="0" smtClean="0"/>
              <a:t>“Information </a:t>
            </a:r>
            <a:r>
              <a:rPr lang="en-US" dirty="0"/>
              <a:t>is a little tricky to be discoverable by a general researcher. For instance, if they’re utilizing a specific term or abbreviation (ex. ABP), only one result will come up. However, if they typed in Amyloid beta Peptides, they’ll have 92 results</a:t>
            </a:r>
            <a:r>
              <a:rPr lang="en-US" dirty="0" smtClean="0"/>
              <a:t>.”</a:t>
            </a:r>
          </a:p>
          <a:p>
            <a:r>
              <a:rPr lang="en-US" dirty="0" smtClean="0"/>
              <a:t>“Searchers </a:t>
            </a:r>
            <a:r>
              <a:rPr lang="en-US" dirty="0"/>
              <a:t>may want to filter results according to the Quality Measures in the Experimental Design section</a:t>
            </a:r>
            <a:r>
              <a:rPr lang="en-US" dirty="0" smtClean="0"/>
              <a:t>.”</a:t>
            </a:r>
          </a:p>
          <a:p>
            <a:r>
              <a:rPr lang="en-US" dirty="0" smtClean="0"/>
              <a:t>“Curious </a:t>
            </a:r>
            <a:r>
              <a:rPr lang="en-US" dirty="0"/>
              <a:t>about the ease of making edits and what that process is. Not knowing that might make me reluctant to add data to the repository</a:t>
            </a:r>
            <a:r>
              <a:rPr lang="en-US" dirty="0" smtClean="0"/>
              <a: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002705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test – Positive comments</a:t>
            </a:r>
            <a:endParaRPr lang="en-US" dirty="0"/>
          </a:p>
        </p:txBody>
      </p:sp>
      <p:sp>
        <p:nvSpPr>
          <p:cNvPr id="3" name="Content Placeholder 2"/>
          <p:cNvSpPr>
            <a:spLocks noGrp="1"/>
          </p:cNvSpPr>
          <p:nvPr>
            <p:ph idx="1"/>
          </p:nvPr>
        </p:nvSpPr>
        <p:spPr/>
        <p:txBody>
          <a:bodyPr>
            <a:normAutofit lnSpcReduction="10000"/>
          </a:bodyPr>
          <a:lstStyle/>
          <a:p>
            <a:r>
              <a:rPr lang="en-US" dirty="0" smtClean="0"/>
              <a:t>“Very </a:t>
            </a:r>
            <a:r>
              <a:rPr lang="en-US" dirty="0"/>
              <a:t>helpful in allowing </a:t>
            </a:r>
            <a:r>
              <a:rPr lang="en-US" dirty="0" smtClean="0"/>
              <a:t>investigators </a:t>
            </a:r>
            <a:r>
              <a:rPr lang="en-US" dirty="0"/>
              <a:t>to take a quick look to see what is out there, see what work could be done </a:t>
            </a:r>
            <a:r>
              <a:rPr lang="en-US" dirty="0" smtClean="0"/>
              <a:t>in-house</a:t>
            </a:r>
            <a:r>
              <a:rPr lang="en-US" dirty="0"/>
              <a:t>, and assess what work could be done more quickly.  It allows the investigator the ability to assess more accurately what resources need to be brought to the investigation in terms of time and budget</a:t>
            </a:r>
            <a:r>
              <a:rPr lang="en-US" dirty="0" smtClean="0"/>
              <a:t>.”</a:t>
            </a:r>
          </a:p>
          <a:p>
            <a:r>
              <a:rPr lang="en-US" dirty="0" smtClean="0"/>
              <a:t>“Love </a:t>
            </a:r>
            <a:r>
              <a:rPr lang="en-US" dirty="0"/>
              <a:t>what </a:t>
            </a:r>
            <a:r>
              <a:rPr lang="en-US" dirty="0" smtClean="0"/>
              <a:t>you </a:t>
            </a:r>
            <a:r>
              <a:rPr lang="en-US" dirty="0"/>
              <a:t>are doing; providing the ability to drill down to the disease; assist translational research; highlight key </a:t>
            </a:r>
            <a:r>
              <a:rPr lang="en-US" dirty="0" smtClean="0"/>
              <a:t>elements. Disconcerting </a:t>
            </a:r>
            <a:r>
              <a:rPr lang="en-US" dirty="0"/>
              <a:t>how </a:t>
            </a:r>
            <a:r>
              <a:rPr lang="en-US" dirty="0" smtClean="0"/>
              <a:t>my </a:t>
            </a:r>
            <a:r>
              <a:rPr lang="en-US" dirty="0"/>
              <a:t>own publication rated in the assessment.  I</a:t>
            </a:r>
            <a:r>
              <a:rPr lang="en-US" dirty="0" smtClean="0"/>
              <a:t> had </a:t>
            </a:r>
            <a:r>
              <a:rPr lang="en-US" dirty="0"/>
              <a:t>some of that information and did not include it in the publication</a:t>
            </a:r>
            <a:r>
              <a:rPr lang="en-US" dirty="0" smtClean="0"/>
              <a:t>.”</a:t>
            </a:r>
          </a:p>
          <a:p>
            <a:endParaRPr lang="en-US" dirty="0" smtClean="0"/>
          </a:p>
          <a:p>
            <a:endParaRPr lang="en-US" dirty="0" smtClean="0"/>
          </a:p>
          <a:p>
            <a:endParaRPr lang="en-US" dirty="0" smtClean="0"/>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804572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Beta test – Positive comments</a:t>
            </a:r>
          </a:p>
        </p:txBody>
      </p:sp>
      <p:sp>
        <p:nvSpPr>
          <p:cNvPr id="6" name="Content Placeholder 5"/>
          <p:cNvSpPr>
            <a:spLocks noGrp="1"/>
          </p:cNvSpPr>
          <p:nvPr>
            <p:ph idx="1"/>
          </p:nvPr>
        </p:nvSpPr>
        <p:spPr/>
        <p:txBody>
          <a:bodyPr/>
          <a:lstStyle/>
          <a:p>
            <a:r>
              <a:rPr lang="en-US" dirty="0" smtClean="0"/>
              <a:t>“It will change the culture when people have to enter their own studies, and they know they have to address all of these issues [Experiment Design].”</a:t>
            </a:r>
          </a:p>
          <a:p>
            <a:r>
              <a:rPr lang="en-US" dirty="0" smtClean="0"/>
              <a:t>“This offers one less step of searching which is nice for someone reviewing studies in the discipline or collecting information.”</a:t>
            </a:r>
          </a:p>
          <a:p>
            <a:r>
              <a:rPr lang="en-US" dirty="0" smtClean="0"/>
              <a:t>“A </a:t>
            </a:r>
            <a:r>
              <a:rPr lang="en-US" dirty="0"/>
              <a:t>great site for preclinical models </a:t>
            </a:r>
            <a:r>
              <a:rPr lang="en-US" u="sng" dirty="0"/>
              <a:t>as long as scientists populate it</a:t>
            </a:r>
            <a:r>
              <a:rPr lang="en-US" dirty="0"/>
              <a:t>. It is easy to navigate, has a lot of functionality and is easy to upload data. The search function was fantastic</a:t>
            </a:r>
            <a:r>
              <a:rPr lang="en-US" dirty="0" smtClean="0"/>
              <a:t>.”</a:t>
            </a:r>
          </a:p>
          <a:p>
            <a:pPr marL="0" indent="0">
              <a:buNone/>
            </a:pPr>
            <a:endParaRPr lang="en-US" dirty="0" smtClean="0"/>
          </a:p>
          <a:p>
            <a:endParaRPr lang="en-US" dirty="0" smtClean="0"/>
          </a:p>
        </p:txBody>
      </p:sp>
    </p:spTree>
    <p:extLst>
      <p:ext uri="{BB962C8B-B14F-4D97-AF65-F5344CB8AC3E}">
        <p14:creationId xmlns:p14="http://schemas.microsoft.com/office/powerpoint/2010/main" val="886406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Point</a:t>
            </a:r>
            <a:endParaRPr lang="en-US" dirty="0"/>
          </a:p>
        </p:txBody>
      </p:sp>
      <p:sp>
        <p:nvSpPr>
          <p:cNvPr id="3" name="Content Placeholder 2"/>
          <p:cNvSpPr>
            <a:spLocks noGrp="1"/>
          </p:cNvSpPr>
          <p:nvPr>
            <p:ph idx="1"/>
          </p:nvPr>
        </p:nvSpPr>
        <p:spPr/>
        <p:txBody>
          <a:bodyPr/>
          <a:lstStyle/>
          <a:p>
            <a:r>
              <a:rPr lang="en-US" dirty="0" smtClean="0"/>
              <a:t>There needs to be more Rigor and Reproducibility in Alzheimer’s disease laboratory  research.</a:t>
            </a:r>
          </a:p>
          <a:p>
            <a:r>
              <a:rPr lang="en-US" dirty="0" smtClean="0"/>
              <a:t>AlzPED can help bring these needed changes.</a:t>
            </a:r>
          </a:p>
          <a:p>
            <a:r>
              <a:rPr lang="en-US" dirty="0" smtClean="0"/>
              <a:t>A standardize Ontology will also likely help improve discovery of information and comparisons between studies. </a:t>
            </a:r>
          </a:p>
          <a:p>
            <a:r>
              <a:rPr lang="en-US" dirty="0" smtClean="0"/>
              <a:t>Feedback has been encouraging and many advocate adding unpublished studies to the database.</a:t>
            </a:r>
          </a:p>
        </p:txBody>
      </p:sp>
    </p:spTree>
    <p:extLst>
      <p:ext uri="{BB962C8B-B14F-4D97-AF65-F5344CB8AC3E}">
        <p14:creationId xmlns:p14="http://schemas.microsoft.com/office/powerpoint/2010/main" val="666034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AlzPED Team</a:t>
            </a:r>
            <a:endParaRPr lang="en-US" dirty="0"/>
          </a:p>
        </p:txBody>
      </p:sp>
      <p:sp>
        <p:nvSpPr>
          <p:cNvPr id="3" name="Content Placeholder 2"/>
          <p:cNvSpPr>
            <a:spLocks noGrp="1"/>
          </p:cNvSpPr>
          <p:nvPr>
            <p:ph idx="1"/>
          </p:nvPr>
        </p:nvSpPr>
        <p:spPr/>
        <p:txBody>
          <a:bodyPr/>
          <a:lstStyle/>
          <a:p>
            <a:r>
              <a:rPr lang="en-US" dirty="0" smtClean="0"/>
              <a:t>Dr. Lorenz Refolo</a:t>
            </a:r>
          </a:p>
          <a:p>
            <a:r>
              <a:rPr lang="en-US" dirty="0" smtClean="0"/>
              <a:t>Dr. Suzana Petanceska</a:t>
            </a:r>
          </a:p>
          <a:p>
            <a:r>
              <a:rPr lang="en-US" dirty="0"/>
              <a:t>Dr. Zane </a:t>
            </a:r>
            <a:r>
              <a:rPr lang="en-US" dirty="0" smtClean="0"/>
              <a:t>Martin</a:t>
            </a:r>
          </a:p>
          <a:p>
            <a:r>
              <a:rPr lang="en-US" dirty="0" smtClean="0"/>
              <a:t>Ms. Cindy Sheffield</a:t>
            </a:r>
          </a:p>
          <a:p>
            <a:r>
              <a:rPr lang="en-US" dirty="0" smtClean="0"/>
              <a:t>Ms. Katarina Mancevska</a:t>
            </a:r>
          </a:p>
        </p:txBody>
      </p:sp>
    </p:spTree>
    <p:extLst>
      <p:ext uri="{BB962C8B-B14F-4D97-AF65-F5344CB8AC3E}">
        <p14:creationId xmlns:p14="http://schemas.microsoft.com/office/powerpoint/2010/main" val="1583007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Alzheimer’s Disease: Research and Impact</a:t>
            </a:r>
            <a:endParaRPr lang="en-US" b="1" dirty="0"/>
          </a:p>
        </p:txBody>
      </p:sp>
      <p:pic>
        <p:nvPicPr>
          <p:cNvPr id="1031"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60521" y="2303966"/>
            <a:ext cx="2849479"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descr="Image result for copyright free images for elisa tes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4191000"/>
            <a:ext cx="2438400" cy="1619396"/>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alzheimer's pati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471" y="1828800"/>
            <a:ext cx="3081958" cy="205306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3" descr="Image result for image aricep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5" descr="Image result for image aricep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1" name="Picture 27" descr="Image result for image aricep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4129063"/>
            <a:ext cx="2374900" cy="16584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http://www.viewzone.com/cosmicfield.maz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9598" y="3007733"/>
            <a:ext cx="2667957" cy="179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820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lgn="ctr">
              <a:buNone/>
            </a:pPr>
            <a:r>
              <a:rPr lang="en-US" dirty="0" smtClean="0"/>
              <a:t>Cindy </a:t>
            </a:r>
            <a:r>
              <a:rPr lang="en-US" dirty="0"/>
              <a:t>Sheffield, MLS, MBA</a:t>
            </a:r>
          </a:p>
          <a:p>
            <a:pPr marL="0" indent="0" algn="ctr">
              <a:buNone/>
            </a:pPr>
            <a:r>
              <a:rPr lang="en-US" dirty="0"/>
              <a:t>AlzPED Project Manager</a:t>
            </a:r>
            <a:br>
              <a:rPr lang="en-US" dirty="0"/>
            </a:br>
            <a:r>
              <a:rPr lang="en-US" dirty="0"/>
              <a:t>Zimmerman Associates, Inc. - Contractor</a:t>
            </a:r>
            <a:br>
              <a:rPr lang="en-US" dirty="0"/>
            </a:br>
            <a:r>
              <a:rPr lang="en-US" dirty="0" smtClean="0"/>
              <a:t>National </a:t>
            </a:r>
            <a:r>
              <a:rPr lang="en-US" dirty="0"/>
              <a:t>Institutes of Health Library</a:t>
            </a:r>
          </a:p>
          <a:p>
            <a:pPr marL="0" indent="0" algn="ctr">
              <a:buNone/>
            </a:pPr>
            <a:r>
              <a:rPr lang="en-US" dirty="0" smtClean="0">
                <a:solidFill>
                  <a:srgbClr val="0070C0"/>
                </a:solidFill>
              </a:rPr>
              <a:t>cynthia.sheffield@nih.gov</a:t>
            </a:r>
            <a:r>
              <a:rPr lang="en-US" dirty="0"/>
              <a:t/>
            </a:r>
            <a:br>
              <a:rPr lang="en-US" dirty="0"/>
            </a:br>
            <a:endParaRPr lang="en-US" dirty="0"/>
          </a:p>
        </p:txBody>
      </p:sp>
    </p:spTree>
    <p:extLst>
      <p:ext uri="{BB962C8B-B14F-4D97-AF65-F5344CB8AC3E}">
        <p14:creationId xmlns:p14="http://schemas.microsoft.com/office/powerpoint/2010/main" val="394173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AlzPED Goals</a:t>
            </a:r>
            <a:endParaRPr lang="en-US" b="1" dirty="0"/>
          </a:p>
        </p:txBody>
      </p:sp>
      <p:sp>
        <p:nvSpPr>
          <p:cNvPr id="3" name="Content Placeholder 2"/>
          <p:cNvSpPr>
            <a:spLocks noGrp="1"/>
          </p:cNvSpPr>
          <p:nvPr>
            <p:ph sz="half" idx="1"/>
          </p:nvPr>
        </p:nvSpPr>
        <p:spPr>
          <a:xfrm>
            <a:off x="609600" y="1981200"/>
            <a:ext cx="7162800" cy="4144963"/>
          </a:xfrm>
        </p:spPr>
        <p:txBody>
          <a:bodyPr>
            <a:normAutofit/>
          </a:bodyPr>
          <a:lstStyle/>
          <a:p>
            <a:r>
              <a:rPr lang="en-US" dirty="0" smtClean="0"/>
              <a:t>Provide relevant detailed information about:</a:t>
            </a:r>
            <a:endParaRPr lang="en-US" dirty="0"/>
          </a:p>
          <a:p>
            <a:pPr marL="685800" lvl="1">
              <a:buFont typeface="Arial" panose="020B0604020202020204" pitchFamily="34" charset="0"/>
              <a:buChar char="•"/>
            </a:pPr>
            <a:r>
              <a:rPr lang="en-US" dirty="0"/>
              <a:t>animal models</a:t>
            </a:r>
          </a:p>
          <a:p>
            <a:pPr marL="685800" lvl="1">
              <a:buFont typeface="Arial" panose="020B0604020202020204" pitchFamily="34" charset="0"/>
              <a:buChar char="•"/>
            </a:pPr>
            <a:r>
              <a:rPr lang="en-US" b="1" dirty="0"/>
              <a:t>negative result studies</a:t>
            </a:r>
          </a:p>
          <a:p>
            <a:pPr marL="685800" lvl="1">
              <a:buFont typeface="Arial" panose="020B0604020202020204" pitchFamily="34" charset="0"/>
              <a:buChar char="•"/>
            </a:pPr>
            <a:r>
              <a:rPr lang="en-US" dirty="0"/>
              <a:t>related publications</a:t>
            </a:r>
          </a:p>
          <a:p>
            <a:pPr marL="685800" lvl="1">
              <a:spcBef>
                <a:spcPts val="0"/>
              </a:spcBef>
              <a:buClrTx/>
              <a:buFont typeface="Arial" panose="020B0604020202020204" pitchFamily="34" charset="0"/>
              <a:buChar char="•"/>
              <a:defRPr/>
            </a:pPr>
            <a:r>
              <a:rPr lang="en-US" dirty="0"/>
              <a:t>therapy approaches</a:t>
            </a:r>
          </a:p>
          <a:p>
            <a:pPr marL="685800" lvl="1">
              <a:buFont typeface="Arial" panose="020B0604020202020204" pitchFamily="34" charset="0"/>
              <a:buChar char="•"/>
            </a:pPr>
            <a:r>
              <a:rPr lang="en-US" dirty="0"/>
              <a:t>model availability</a:t>
            </a:r>
          </a:p>
          <a:p>
            <a:pPr marL="685800" lvl="1">
              <a:buFont typeface="Arial" panose="020B0604020202020204" pitchFamily="34" charset="0"/>
              <a:buChar char="•"/>
            </a:pPr>
            <a:r>
              <a:rPr lang="en-US" dirty="0"/>
              <a:t>related clinical trials</a:t>
            </a:r>
          </a:p>
          <a:p>
            <a:pPr marL="685800" lvl="1">
              <a:buFont typeface="Arial" panose="020B0604020202020204" pitchFamily="34" charset="0"/>
              <a:buChar char="•"/>
            </a:pPr>
            <a:r>
              <a:rPr lang="en-US" dirty="0"/>
              <a:t>outcome measures</a:t>
            </a:r>
          </a:p>
          <a:p>
            <a:pPr marL="685800" lvl="1">
              <a:buFont typeface="Arial" panose="020B0604020202020204" pitchFamily="34" charset="0"/>
              <a:buChar char="•"/>
            </a:pPr>
            <a:r>
              <a:rPr lang="en-US" dirty="0"/>
              <a:t>outcome parameters</a:t>
            </a:r>
          </a:p>
          <a:p>
            <a:endParaRPr lang="en-US"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590800"/>
            <a:ext cx="3886200" cy="3633595"/>
          </a:xfrm>
          <a:prstGeom prst="rect">
            <a:avLst/>
          </a:prstGeom>
        </p:spPr>
      </p:pic>
    </p:spTree>
    <p:extLst>
      <p:ext uri="{BB962C8B-B14F-4D97-AF65-F5344CB8AC3E}">
        <p14:creationId xmlns:p14="http://schemas.microsoft.com/office/powerpoint/2010/main" val="747437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AlzPED Home Page</a:t>
            </a:r>
            <a:endParaRPr lang="en-US" b="1" dirty="0"/>
          </a:p>
        </p:txBody>
      </p:sp>
      <p:sp>
        <p:nvSpPr>
          <p:cNvPr id="5" name="Rectangle 4"/>
          <p:cNvSpPr/>
          <p:nvPr/>
        </p:nvSpPr>
        <p:spPr>
          <a:xfrm>
            <a:off x="2819400" y="5867400"/>
            <a:ext cx="4572000" cy="646331"/>
          </a:xfrm>
          <a:prstGeom prst="rect">
            <a:avLst/>
          </a:prstGeom>
        </p:spPr>
        <p:txBody>
          <a:bodyPr>
            <a:spAutoFit/>
          </a:bodyPr>
          <a:lstStyle/>
          <a:p>
            <a:r>
              <a:rPr lang="en-US" dirty="0">
                <a:hlinkClick r:id="rId3"/>
              </a:rPr>
              <a:t>http://alzped.nihlibrary.com/</a:t>
            </a:r>
            <a:endParaRPr lang="en-US" dirty="0"/>
          </a:p>
          <a:p>
            <a:endParaRPr lang="en-US"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676400"/>
            <a:ext cx="7513145" cy="4068763"/>
          </a:xfrm>
          <a:ln>
            <a:solidFill>
              <a:schemeClr val="accent5">
                <a:lumMod val="75000"/>
              </a:schemeClr>
            </a:solidFill>
          </a:ln>
        </p:spPr>
      </p:pic>
    </p:spTree>
    <p:extLst>
      <p:ext uri="{BB962C8B-B14F-4D97-AF65-F5344CB8AC3E}">
        <p14:creationId xmlns:p14="http://schemas.microsoft.com/office/powerpoint/2010/main" val="58369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2D977-7794-46D7-B745-3CBB0C66CAA2}" type="datetime1">
              <a:rPr lang="en-US" smtClean="0"/>
              <a:t>7/13/2017</a:t>
            </a:fld>
            <a:endParaRPr lang="en-US"/>
          </a:p>
        </p:txBody>
      </p:sp>
      <p:sp>
        <p:nvSpPr>
          <p:cNvPr id="3" name="Slide Number Placeholder 2"/>
          <p:cNvSpPr>
            <a:spLocks noGrp="1"/>
          </p:cNvSpPr>
          <p:nvPr>
            <p:ph type="sldNum" sz="quarter" idx="12"/>
          </p:nvPr>
        </p:nvSpPr>
        <p:spPr/>
        <p:txBody>
          <a:bodyPr/>
          <a:lstStyle/>
          <a:p>
            <a:fld id="{0EDDC493-EDA1-42E4-901C-54B74BA22785}" type="slidenum">
              <a:rPr lang="en-US" smtClean="0"/>
              <a:t>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90600"/>
            <a:ext cx="7257982" cy="518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3722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2D977-7794-46D7-B745-3CBB0C66CAA2}" type="datetime1">
              <a:rPr lang="en-US" smtClean="0"/>
              <a:t>7/13/2017</a:t>
            </a:fld>
            <a:endParaRPr lang="en-US"/>
          </a:p>
        </p:txBody>
      </p:sp>
      <p:sp>
        <p:nvSpPr>
          <p:cNvPr id="3" name="Slide Number Placeholder 2"/>
          <p:cNvSpPr>
            <a:spLocks noGrp="1"/>
          </p:cNvSpPr>
          <p:nvPr>
            <p:ph type="sldNum" sz="quarter" idx="12"/>
          </p:nvPr>
        </p:nvSpPr>
        <p:spPr/>
        <p:txBody>
          <a:bodyPr/>
          <a:lstStyle/>
          <a:p>
            <a:fld id="{0EDDC493-EDA1-42E4-901C-54B74BA22785}" type="slidenum">
              <a:rPr lang="en-US" smtClean="0"/>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38200"/>
            <a:ext cx="3037115" cy="478427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295400"/>
            <a:ext cx="2427514" cy="5143500"/>
          </a:xfrm>
          <a:prstGeom prst="rect">
            <a:avLst/>
          </a:prstGeom>
          <a:noFill/>
          <a:ln>
            <a:solidFill>
              <a:schemeClr val="accent5">
                <a:lumMod val="50000"/>
              </a:schemeClr>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1295400"/>
            <a:ext cx="3298372" cy="5143500"/>
          </a:xfrm>
          <a:prstGeom prst="rect">
            <a:avLst/>
          </a:prstGeom>
          <a:ln>
            <a:solidFill>
              <a:schemeClr val="accent5">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0856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AlzPED – Experimental Design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828800"/>
            <a:ext cx="6218459" cy="3909399"/>
          </a:xfrm>
          <a:ln>
            <a:solidFill>
              <a:schemeClr val="accent5">
                <a:lumMod val="50000"/>
              </a:schemeClr>
            </a:solidFill>
          </a:ln>
        </p:spPr>
      </p:pic>
      <p:sp>
        <p:nvSpPr>
          <p:cNvPr id="3" name="5-Point Star 2"/>
          <p:cNvSpPr/>
          <p:nvPr/>
        </p:nvSpPr>
        <p:spPr>
          <a:xfrm>
            <a:off x="3429000" y="2667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971800" y="2895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362200" y="4648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3276600" y="4876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400800" y="2971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324600" y="4876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6324600" y="4572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096000" y="2667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13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AlzPED Ontologies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600200"/>
            <a:ext cx="5425017" cy="4068763"/>
          </a:xfrm>
        </p:spPr>
      </p:pic>
    </p:spTree>
    <p:extLst>
      <p:ext uri="{BB962C8B-B14F-4D97-AF65-F5344CB8AC3E}">
        <p14:creationId xmlns:p14="http://schemas.microsoft.com/office/powerpoint/2010/main" val="2483952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AlzPED Therapeutic Agents </a:t>
            </a:r>
            <a:endParaRPr lang="en-US" dirty="0"/>
          </a:p>
        </p:txBody>
      </p:sp>
      <p:sp>
        <p:nvSpPr>
          <p:cNvPr id="3" name="Content Placeholder 2"/>
          <p:cNvSpPr>
            <a:spLocks noGrp="1"/>
          </p:cNvSpPr>
          <p:nvPr>
            <p:ph idx="1"/>
          </p:nvPr>
        </p:nvSpPr>
        <p:spPr/>
        <p:txBody>
          <a:bodyPr/>
          <a:lstStyle/>
          <a:p>
            <a:r>
              <a:rPr lang="en-US" dirty="0" smtClean="0"/>
              <a:t>Memantine – PubChem Depositor Supplied Synonyms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743200"/>
            <a:ext cx="6226080" cy="3109229"/>
          </a:xfrm>
          <a:prstGeom prst="rect">
            <a:avLst/>
          </a:prstGeom>
          <a:ln>
            <a:solidFill>
              <a:schemeClr val="accent5">
                <a:lumMod val="50000"/>
              </a:schemeClr>
            </a:solidFill>
          </a:ln>
        </p:spPr>
      </p:pic>
    </p:spTree>
    <p:extLst>
      <p:ext uri="{BB962C8B-B14F-4D97-AF65-F5344CB8AC3E}">
        <p14:creationId xmlns:p14="http://schemas.microsoft.com/office/powerpoint/2010/main" val="1662946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12145</TotalTime>
  <Words>2250</Words>
  <Application>Microsoft Office PowerPoint</Application>
  <PresentationFormat>On-screen Show (4:3)</PresentationFormat>
  <Paragraphs>173</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Trebuchet MS</vt:lpstr>
      <vt:lpstr>Wingdings</vt:lpstr>
      <vt:lpstr>Office Theme</vt:lpstr>
      <vt:lpstr>Custom Design</vt:lpstr>
      <vt:lpstr>AlzPED – Rigor, Reproducibility, Transparency</vt:lpstr>
      <vt:lpstr> Alzheimer’s Disease: Research and Impact</vt:lpstr>
      <vt:lpstr>AlzPED Goals</vt:lpstr>
      <vt:lpstr>AlzPED Home Page</vt:lpstr>
      <vt:lpstr>PowerPoint Presentation</vt:lpstr>
      <vt:lpstr>PowerPoint Presentation</vt:lpstr>
      <vt:lpstr>AlzPED – Experimental Design</vt:lpstr>
      <vt:lpstr>AlzPED Ontologies</vt:lpstr>
      <vt:lpstr>AlzPED Therapeutic Agents </vt:lpstr>
      <vt:lpstr>AlzPED  Therapeutic Targets</vt:lpstr>
      <vt:lpstr>AlzPED Animal Models</vt:lpstr>
      <vt:lpstr>AlzPED – Outcomes Example</vt:lpstr>
      <vt:lpstr>AlzPED – Early Feedback</vt:lpstr>
      <vt:lpstr>Beta test – Critic </vt:lpstr>
      <vt:lpstr>Beta test – Critic </vt:lpstr>
      <vt:lpstr>Beta test – Positive comments</vt:lpstr>
      <vt:lpstr>Beta test – Positive comments</vt:lpstr>
      <vt:lpstr>Summary Point</vt:lpstr>
      <vt:lpstr>AlzPED Team</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Paige Lucas.</dc:creator>
  <cp:lastModifiedBy>Kirkwood, Monica C</cp:lastModifiedBy>
  <cp:revision>495</cp:revision>
  <cp:lastPrinted>2015-10-18T02:54:02Z</cp:lastPrinted>
  <dcterms:created xsi:type="dcterms:W3CDTF">2011-03-01T21:38:02Z</dcterms:created>
  <dcterms:modified xsi:type="dcterms:W3CDTF">2017-07-13T19:07:50Z</dcterms:modified>
</cp:coreProperties>
</file>